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25" r:id="rId2"/>
    <p:sldId id="366" r:id="rId3"/>
    <p:sldId id="358" r:id="rId4"/>
    <p:sldId id="367" r:id="rId5"/>
    <p:sldId id="359" r:id="rId6"/>
    <p:sldId id="368" r:id="rId7"/>
    <p:sldId id="363" r:id="rId8"/>
    <p:sldId id="360" r:id="rId9"/>
    <p:sldId id="362" r:id="rId10"/>
    <p:sldId id="350" r:id="rId11"/>
    <p:sldId id="364" r:id="rId12"/>
    <p:sldId id="365" r:id="rId13"/>
    <p:sldId id="369" r:id="rId14"/>
    <p:sldId id="329" r:id="rId15"/>
  </p:sldIdLst>
  <p:sldSz cx="9144000" cy="6858000" type="screen4x3"/>
  <p:notesSz cx="6797675" cy="9928225"/>
  <p:defaultTextStyle>
    <a:defPPr>
      <a:defRPr lang="lt-LT"/>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as Razgus" initials="SR" lastIdx="1" clrIdx="0">
    <p:extLst>
      <p:ext uri="{19B8F6BF-5375-455C-9EA6-DF929625EA0E}">
        <p15:presenceInfo xmlns:p15="http://schemas.microsoft.com/office/powerpoint/2012/main" userId="Simonas Razgu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41C4"/>
    <a:srgbClr val="0070C0"/>
    <a:srgbClr val="2361AD"/>
    <a:srgbClr val="663300"/>
    <a:srgbClr val="66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eminis stilius 1 – paryškinima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3296810-A885-4BE3-A3E7-6D5BEEA58F35}" styleName="Vidutinis stilius 2 – paryškinima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Vidutinis stilius 2 – paryškinima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eminis stilius 1 – paryškinima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12C8C85-51F0-491E-9774-3900AFEF0FD7}" styleName="Šviesus stilius 2 – paryškinimas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Be stiliaus, lentelės tinkleli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7" autoAdjust="0"/>
    <p:restoredTop sz="78427" autoAdjust="0"/>
  </p:normalViewPr>
  <p:slideViewPr>
    <p:cSldViewPr>
      <p:cViewPr varScale="1">
        <p:scale>
          <a:sx n="91" d="100"/>
          <a:sy n="91" d="100"/>
        </p:scale>
        <p:origin x="2178" y="90"/>
      </p:cViewPr>
      <p:guideLst>
        <p:guide orient="horz" pos="2160"/>
        <p:guide pos="2880"/>
      </p:guideLst>
    </p:cSldViewPr>
  </p:slideViewPr>
  <p:outlineViewPr>
    <p:cViewPr>
      <p:scale>
        <a:sx n="33" d="100"/>
        <a:sy n="33" d="100"/>
      </p:scale>
      <p:origin x="12" y="64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6400" cy="496967"/>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sz="quarter" idx="1"/>
          </p:nvPr>
        </p:nvSpPr>
        <p:spPr>
          <a:xfrm>
            <a:off x="3849688" y="0"/>
            <a:ext cx="2946400" cy="496967"/>
          </a:xfrm>
          <a:prstGeom prst="rect">
            <a:avLst/>
          </a:prstGeom>
        </p:spPr>
        <p:txBody>
          <a:bodyPr vert="horz" lIns="91440" tIns="45720" rIns="91440" bIns="45720" rtlCol="0"/>
          <a:lstStyle>
            <a:lvl1pPr algn="r">
              <a:defRPr sz="1200"/>
            </a:lvl1pPr>
          </a:lstStyle>
          <a:p>
            <a:fld id="{DDA49C5F-14E5-4A76-BA08-3088E14DF66F}" type="datetimeFigureOut">
              <a:rPr lang="lt-LT" smtClean="0"/>
              <a:t>2015.10.14</a:t>
            </a:fld>
            <a:endParaRPr lang="lt-LT"/>
          </a:p>
        </p:txBody>
      </p:sp>
      <p:sp>
        <p:nvSpPr>
          <p:cNvPr id="4" name="Poraštės vietos rezervavimo ženklas 3"/>
          <p:cNvSpPr>
            <a:spLocks noGrp="1"/>
          </p:cNvSpPr>
          <p:nvPr>
            <p:ph type="ftr" sz="quarter" idx="2"/>
          </p:nvPr>
        </p:nvSpPr>
        <p:spPr>
          <a:xfrm>
            <a:off x="0" y="9431258"/>
            <a:ext cx="2946400" cy="496967"/>
          </a:xfrm>
          <a:prstGeom prst="rect">
            <a:avLst/>
          </a:prstGeom>
        </p:spPr>
        <p:txBody>
          <a:bodyPr vert="horz" lIns="91440" tIns="45720" rIns="91440" bIns="45720" rtlCol="0" anchor="b"/>
          <a:lstStyle>
            <a:lvl1pPr algn="l">
              <a:defRPr sz="1200"/>
            </a:lvl1pPr>
          </a:lstStyle>
          <a:p>
            <a:endParaRPr lang="lt-LT"/>
          </a:p>
        </p:txBody>
      </p:sp>
      <p:sp>
        <p:nvSpPr>
          <p:cNvPr id="5" name="Skaidrės numerio vietos rezervavimo ženklas 4"/>
          <p:cNvSpPr>
            <a:spLocks noGrp="1"/>
          </p:cNvSpPr>
          <p:nvPr>
            <p:ph type="sldNum" sz="quarter" idx="3"/>
          </p:nvPr>
        </p:nvSpPr>
        <p:spPr>
          <a:xfrm>
            <a:off x="3849688" y="9431258"/>
            <a:ext cx="2946400" cy="496967"/>
          </a:xfrm>
          <a:prstGeom prst="rect">
            <a:avLst/>
          </a:prstGeom>
        </p:spPr>
        <p:txBody>
          <a:bodyPr vert="horz" lIns="91440" tIns="45720" rIns="91440" bIns="45720" rtlCol="0" anchor="b"/>
          <a:lstStyle>
            <a:lvl1pPr algn="r">
              <a:defRPr sz="1200"/>
            </a:lvl1pPr>
          </a:lstStyle>
          <a:p>
            <a:fld id="{E63C5AA3-A00A-4225-AEE5-C72E2A69CFF0}" type="slidenum">
              <a:rPr lang="lt-LT" smtClean="0"/>
              <a:t>‹#›</a:t>
            </a:fld>
            <a:endParaRPr lang="lt-LT"/>
          </a:p>
        </p:txBody>
      </p:sp>
    </p:spTree>
    <p:extLst>
      <p:ext uri="{BB962C8B-B14F-4D97-AF65-F5344CB8AC3E}">
        <p14:creationId xmlns:p14="http://schemas.microsoft.com/office/powerpoint/2010/main" val="4267814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lt-LT"/>
          </a:p>
        </p:txBody>
      </p:sp>
      <p:sp>
        <p:nvSpPr>
          <p:cNvPr id="4099" name="Rectangle 3"/>
          <p:cNvSpPr>
            <a:spLocks noGrp="1" noChangeArrowheads="1"/>
          </p:cNvSpPr>
          <p:nvPr>
            <p:ph type="dt" idx="1"/>
          </p:nvPr>
        </p:nvSpPr>
        <p:spPr bwMode="auto">
          <a:xfrm>
            <a:off x="3849688" y="0"/>
            <a:ext cx="2946400"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t-LT"/>
          </a:p>
        </p:txBody>
      </p:sp>
      <p:sp>
        <p:nvSpPr>
          <p:cNvPr id="1638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9450" y="4715629"/>
            <a:ext cx="5438775" cy="44679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t-LT" noProof="0" smtClean="0"/>
              <a:t>Click to edit Master text styles</a:t>
            </a:r>
          </a:p>
          <a:p>
            <a:pPr lvl="1"/>
            <a:r>
              <a:rPr lang="lt-LT" noProof="0" smtClean="0"/>
              <a:t>Second level</a:t>
            </a:r>
          </a:p>
          <a:p>
            <a:pPr lvl="2"/>
            <a:r>
              <a:rPr lang="lt-LT" noProof="0" smtClean="0"/>
              <a:t>Third level</a:t>
            </a:r>
          </a:p>
          <a:p>
            <a:pPr lvl="3"/>
            <a:r>
              <a:rPr lang="lt-LT" noProof="0" smtClean="0"/>
              <a:t>Fourth level</a:t>
            </a:r>
          </a:p>
          <a:p>
            <a:pPr lvl="4"/>
            <a:r>
              <a:rPr lang="lt-LT" noProof="0" smtClean="0"/>
              <a:t>Fifth level</a:t>
            </a:r>
          </a:p>
        </p:txBody>
      </p:sp>
      <p:sp>
        <p:nvSpPr>
          <p:cNvPr id="4102" name="Rectangle 6"/>
          <p:cNvSpPr>
            <a:spLocks noGrp="1" noChangeArrowheads="1"/>
          </p:cNvSpPr>
          <p:nvPr>
            <p:ph type="ftr" sz="quarter" idx="4"/>
          </p:nvPr>
        </p:nvSpPr>
        <p:spPr bwMode="auto">
          <a:xfrm>
            <a:off x="0" y="9429671"/>
            <a:ext cx="2946400" cy="49696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lt-LT"/>
          </a:p>
        </p:txBody>
      </p:sp>
      <p:sp>
        <p:nvSpPr>
          <p:cNvPr id="4103" name="Rectangle 7"/>
          <p:cNvSpPr>
            <a:spLocks noGrp="1" noChangeArrowheads="1"/>
          </p:cNvSpPr>
          <p:nvPr>
            <p:ph type="sldNum" sz="quarter" idx="5"/>
          </p:nvPr>
        </p:nvSpPr>
        <p:spPr bwMode="auto">
          <a:xfrm>
            <a:off x="3849688" y="9429671"/>
            <a:ext cx="2946400" cy="49696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7C9C2AD-57B6-40CB-BD97-50FDE7D0D813}" type="slidenum">
              <a:rPr lang="lt-LT"/>
              <a:pPr>
                <a:defRPr/>
              </a:pPr>
              <a:t>‹#›</a:t>
            </a:fld>
            <a:endParaRPr lang="lt-LT"/>
          </a:p>
        </p:txBody>
      </p:sp>
    </p:spTree>
    <p:extLst>
      <p:ext uri="{BB962C8B-B14F-4D97-AF65-F5344CB8AC3E}">
        <p14:creationId xmlns:p14="http://schemas.microsoft.com/office/powerpoint/2010/main" val="37411201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vmi.lt/sso/login?TARGET=https://www.vmi.lt/manovmi/lt/ManoVMIep.aspx"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49688" y="9429671"/>
            <a:ext cx="2946400" cy="496966"/>
          </a:xfrm>
          <a:prstGeom prst="rect">
            <a:avLst/>
          </a:prstGeom>
          <a:noFill/>
          <a:ln w="9525">
            <a:noFill/>
            <a:miter lim="800000"/>
            <a:headEnd/>
            <a:tailEnd/>
          </a:ln>
        </p:spPr>
        <p:txBody>
          <a:bodyPr anchor="b"/>
          <a:lstStyle/>
          <a:p>
            <a:pPr algn="r"/>
            <a:fld id="{3D830E4B-815E-4ACA-BD74-C713698975D7}" type="slidenum">
              <a:rPr lang="lt-LT" sz="1200"/>
              <a:pPr algn="r"/>
              <a:t>1</a:t>
            </a:fld>
            <a:endParaRPr lang="lt-LT" sz="1200" dirty="0"/>
          </a:p>
        </p:txBody>
      </p:sp>
      <p:sp>
        <p:nvSpPr>
          <p:cNvPr id="17411" name="Rectangle 2"/>
          <p:cNvSpPr>
            <a:spLocks noGrp="1" noRot="1" noChangeAspect="1" noChangeArrowheads="1" noTextEdit="1"/>
          </p:cNvSpPr>
          <p:nvPr>
            <p:ph type="sldImg"/>
          </p:nvPr>
        </p:nvSpPr>
        <p:spPr>
          <a:xfrm>
            <a:off x="917575" y="744538"/>
            <a:ext cx="4962525" cy="3722687"/>
          </a:xfrm>
          <a:ln/>
        </p:spPr>
      </p:sp>
      <p:sp>
        <p:nvSpPr>
          <p:cNvPr id="17412"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184027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lt-LT" altLang="lt-LT" dirty="0" smtClean="0">
                <a:latin typeface="Arial" panose="020B0604020202020204" pitchFamily="34" charset="0"/>
                <a:cs typeface="Arial" panose="020B0604020202020204" pitchFamily="34" charset="0"/>
              </a:rPr>
              <a:t>Nuo 2007 m. Lietuvoje interneto naudotojų skaičius tarp gyventojų išaugo beveik 50 proc. (48 proc.);</a:t>
            </a:r>
          </a:p>
          <a:p>
            <a:r>
              <a:rPr lang="lt-LT" altLang="lt-LT" dirty="0" smtClean="0">
                <a:latin typeface="Arial" panose="020B0604020202020204" pitchFamily="34" charset="0"/>
                <a:cs typeface="Arial" panose="020B0604020202020204" pitchFamily="34" charset="0"/>
              </a:rPr>
              <a:t>Jau beveik penki metai kai praktiškai visos Lietuvos įmonės naudojasi internetu. Šiuo metu stebimas spartus naujos kartos plačiajuosčio ryšio naudotojų skaičiaus didėjimas.</a:t>
            </a:r>
          </a:p>
          <a:p>
            <a:pPr algn="just" eaLnBrk="1" hangingPunct="1">
              <a:lnSpc>
                <a:spcPct val="85000"/>
              </a:lnSpc>
            </a:pPr>
            <a:endParaRPr lang="lt-LT" dirty="0" smtClean="0"/>
          </a:p>
        </p:txBody>
      </p:sp>
    </p:spTree>
    <p:extLst>
      <p:ext uri="{BB962C8B-B14F-4D97-AF65-F5344CB8AC3E}">
        <p14:creationId xmlns:p14="http://schemas.microsoft.com/office/powerpoint/2010/main" val="2849473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lt-LT" altLang="en-US" sz="1000" dirty="0" smtClean="0">
                <a:latin typeface="Arial" panose="020B0604020202020204" pitchFamily="34" charset="0"/>
                <a:cs typeface="Arial" panose="020B0604020202020204" pitchFamily="34" charset="0"/>
              </a:rPr>
              <a:t>Gyventojų dalis naudojanti valstybės teikiamas viešąsias el. paslaugas išaugo 1,5 karto (137 proc.) vien augimas per pastaruosius du metus sudaro virš 30 proc.  Pažymėtina, kad vien. El. valdžios vartų portalas sulaukia 1,5 mln. unikalių lankytojų per metus.</a:t>
            </a:r>
          </a:p>
          <a:p>
            <a:endParaRPr lang="lt-LT" altLang="en-US" sz="1000" dirty="0" smtClean="0">
              <a:latin typeface="Arial" panose="020B0604020202020204" pitchFamily="34" charset="0"/>
              <a:cs typeface="Arial" panose="020B0604020202020204" pitchFamily="34" charset="0"/>
            </a:endParaRPr>
          </a:p>
          <a:p>
            <a:r>
              <a:rPr lang="lt-LT" altLang="en-US" sz="1000" dirty="0" smtClean="0">
                <a:latin typeface="Arial" panose="020B0604020202020204" pitchFamily="34" charset="0"/>
                <a:cs typeface="Arial" panose="020B0604020202020204" pitchFamily="34" charset="0"/>
              </a:rPr>
              <a:t>Įmonių tarpe viešosios paslaugos tapo naudojamos visuotinai, t. y. jau kuris laikas visos Lietuvos įmonės naudojasi viešosiomis el. paslaugomis, 2015 m. </a:t>
            </a:r>
            <a:r>
              <a:rPr lang="lt-LT" altLang="lt-LT" dirty="0" smtClean="0">
                <a:latin typeface="Arial" panose="020B0604020202020204" pitchFamily="34" charset="0"/>
                <a:cs typeface="Arial" panose="020B0604020202020204" pitchFamily="34" charset="0"/>
              </a:rPr>
              <a:t>99,1 procento įmonių siuntėsi arba grąžino užpildytas įvairias formas. 96,6 procento įmonių pasinaudojo valstybės institucijų teikiama galimybe atlikti administracines procedūras elektroniniu būdu (be papildomų popierinių procedūrų): 96 procentai įmonių tokiu būdu deklaravo socialinio draudimo įmokas, 92,8 – teikė pelno mokesčio, 95,1 – pridėtinės vertės mokesčio, 40,9 procento – muito, akcizo mokesčių deklaracijas </a:t>
            </a:r>
          </a:p>
          <a:p>
            <a:endParaRPr lang="lt-LT" altLang="lt-LT" dirty="0" smtClean="0">
              <a:latin typeface="Arial" panose="020B0604020202020204" pitchFamily="34" charset="0"/>
              <a:cs typeface="Arial" panose="020B0604020202020204" pitchFamily="34" charset="0"/>
            </a:endParaRPr>
          </a:p>
          <a:p>
            <a:r>
              <a:rPr lang="lt-LT" altLang="lt-LT" dirty="0" smtClean="0">
                <a:latin typeface="Arial" panose="020B0604020202020204" pitchFamily="34" charset="0"/>
                <a:cs typeface="Arial" panose="020B0604020202020204" pitchFamily="34" charset="0"/>
              </a:rPr>
              <a:t>Didelė dalis įmonių informaciją iš valstybės institucijų interneto svetainių naudojo savo komerciniams tikslams: 37,5 proc. informaciją naudojo įmonės komercinei veiklai, 63,4 proc. – administravimo procesams, 36,7 proc. – elektroninėms paslaugoms kurti ar teikti. </a:t>
            </a:r>
          </a:p>
          <a:p>
            <a:endParaRPr lang="lt-LT" altLang="en-US" dirty="0" smtClean="0">
              <a:latin typeface="Arial" panose="020B0604020202020204" pitchFamily="34" charset="0"/>
              <a:cs typeface="Arial" panose="020B0604020202020204" pitchFamily="34" charset="0"/>
            </a:endParaRPr>
          </a:p>
          <a:p>
            <a:r>
              <a:rPr lang="lt-LT" altLang="en-US" dirty="0" smtClean="0">
                <a:latin typeface="Arial" panose="020B0604020202020204" pitchFamily="34" charset="0"/>
                <a:cs typeface="Arial" panose="020B0604020202020204" pitchFamily="34" charset="0"/>
              </a:rPr>
              <a:t>Ir nors Lietuvos įmonių naudojančių el. tinklus prekybai dalis keičiasi gana lėtai, tačiau Lietuvos gyventojų tarpe nuo 2008 metų interneto naudojimas el. komercijai išaugo 5,5 karto.</a:t>
            </a:r>
            <a:endParaRPr lang="lt-LT" altLang="en-US" sz="1000" dirty="0" smtClean="0">
              <a:latin typeface="Arial" panose="020B0604020202020204" pitchFamily="34" charset="0"/>
              <a:cs typeface="Arial" panose="020B0604020202020204" pitchFamily="34" charset="0"/>
            </a:endParaRPr>
          </a:p>
          <a:p>
            <a:pPr algn="just" eaLnBrk="1" hangingPunct="1">
              <a:lnSpc>
                <a:spcPct val="85000"/>
              </a:lnSpc>
            </a:pPr>
            <a:endParaRPr lang="lt-LT" dirty="0" smtClean="0"/>
          </a:p>
        </p:txBody>
      </p:sp>
    </p:spTree>
    <p:extLst>
      <p:ext uri="{BB962C8B-B14F-4D97-AF65-F5344CB8AC3E}">
        <p14:creationId xmlns:p14="http://schemas.microsoft.com/office/powerpoint/2010/main" val="3566968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algn="just" eaLnBrk="1" hangingPunct="1">
              <a:defRPr/>
            </a:pPr>
            <a:r>
              <a:rPr lang="lt-LT" altLang="lt-LT" dirty="0" smtClean="0">
                <a:latin typeface="Arial" panose="020B0604020202020204" pitchFamily="34" charset="0"/>
                <a:cs typeface="Arial" panose="020B0604020202020204" pitchFamily="34" charset="0"/>
              </a:rPr>
              <a:t>Europos Komisijai 2010 metais paskelbus Skaitmeninės darbotvarkės iniciatyvą pradėtas rengti ES valstybių narių apžvalgos ir palyginimai. 2015 m. Europos komisija paskelbė naujausią Skaitmeninės ekonomikos ir visuomenės indekso (DESI) ataskaitą, apimančią galimybes naudotis e. ryšiu, interneto naudojimo įgūdžius, skaitmeninių technologijų naudojimą versle ir viešojo sektoriaus e. paslaugų įvertinimą (skaitmeninė ekonomikos ir visuomenės indeksas (DESI) yra sudėtinis indeksas, apibendrinantis svarbiausius Europos skaitmeninės veiklos indikatorius, nusakantis visų ES valstybių narių skaitmeninio konkurencingumo </a:t>
            </a:r>
            <a:r>
              <a:rPr lang="lt-LT" altLang="lt-LT" sz="1000" dirty="0" smtClean="0">
                <a:latin typeface="Arial" panose="020B0604020202020204" pitchFamily="34" charset="0"/>
                <a:cs typeface="Arial" panose="020B0604020202020204" pitchFamily="34" charset="0"/>
              </a:rPr>
              <a:t>raidą)</a:t>
            </a:r>
          </a:p>
          <a:p>
            <a:pPr algn="just" eaLnBrk="1" hangingPunct="1">
              <a:defRPr/>
            </a:pPr>
            <a:endParaRPr lang="lt-LT" altLang="en-US" sz="1000" dirty="0" smtClean="0">
              <a:latin typeface="Arial" panose="020B0604020202020204" pitchFamily="34" charset="0"/>
              <a:cs typeface="Arial" panose="020B0604020202020204" pitchFamily="34" charset="0"/>
            </a:endParaRPr>
          </a:p>
          <a:p>
            <a:pPr algn="just" eaLnBrk="1" hangingPunct="1">
              <a:defRPr/>
            </a:pPr>
            <a:r>
              <a:rPr lang="lt-LT" altLang="lt-LT" sz="1000" dirty="0" smtClean="0">
                <a:latin typeface="Arial" panose="020B0604020202020204" pitchFamily="34" charset="0"/>
                <a:cs typeface="Arial" panose="020B0604020202020204" pitchFamily="34" charset="0"/>
              </a:rPr>
              <a:t>Europos Komisijos paskelbtame DESI </a:t>
            </a:r>
            <a:r>
              <a:rPr lang="lt-LT" altLang="lt-LT" sz="1000" dirty="0" err="1" smtClean="0">
                <a:latin typeface="Arial" panose="020B0604020202020204" pitchFamily="34" charset="0"/>
                <a:cs typeface="Arial" panose="020B0604020202020204" pitchFamily="34" charset="0"/>
              </a:rPr>
              <a:t>indekese</a:t>
            </a:r>
            <a:r>
              <a:rPr lang="lt-LT" altLang="lt-LT" sz="1000" dirty="0" smtClean="0">
                <a:latin typeface="Arial" panose="020B0604020202020204" pitchFamily="34" charset="0"/>
                <a:cs typeface="Arial" panose="020B0604020202020204" pitchFamily="34" charset="0"/>
              </a:rPr>
              <a:t> Lietuva užima 11-ą vietą ES. DESI indeksas sudarytas iš šių komponentų:</a:t>
            </a:r>
            <a:endParaRPr lang="lt-LT" altLang="en-US" sz="1000" dirty="0" smtClean="0">
              <a:latin typeface="Arial" panose="020B0604020202020204" pitchFamily="34" charset="0"/>
              <a:cs typeface="Arial" panose="020B0604020202020204" pitchFamily="34" charset="0"/>
            </a:endParaRPr>
          </a:p>
          <a:p>
            <a:pPr algn="just" eaLnBrk="1" hangingPunct="1">
              <a:defRPr/>
            </a:pPr>
            <a:endParaRPr lang="lt-LT" altLang="en-US" sz="1000" dirty="0" smtClean="0">
              <a:latin typeface="Arial" panose="020B0604020202020204" pitchFamily="34" charset="0"/>
              <a:cs typeface="Arial" panose="020B0604020202020204" pitchFamily="34" charset="0"/>
            </a:endParaRPr>
          </a:p>
          <a:p>
            <a:pPr marL="228600" indent="-228600">
              <a:buFontTx/>
              <a:buAutoNum type="arabicPeriod"/>
              <a:defRPr/>
            </a:pPr>
            <a:r>
              <a:rPr lang="en-US" altLang="lt-LT" dirty="0" err="1" smtClean="0">
                <a:latin typeface="Arial" panose="020B0604020202020204" pitchFamily="34" charset="0"/>
                <a:cs typeface="Arial" panose="020B0604020202020204" pitchFamily="34" charset="0"/>
              </a:rPr>
              <a:t>Pla</a:t>
            </a:r>
            <a:r>
              <a:rPr lang="lt-LT" altLang="lt-LT" dirty="0" err="1" smtClean="0">
                <a:latin typeface="Arial" panose="020B0604020202020204" pitchFamily="34" charset="0"/>
                <a:cs typeface="Arial" panose="020B0604020202020204" pitchFamily="34" charset="0"/>
              </a:rPr>
              <a:t>čiajuosčių</a:t>
            </a:r>
            <a:r>
              <a:rPr lang="lt-LT" altLang="lt-LT" dirty="0" smtClean="0">
                <a:latin typeface="Arial" panose="020B0604020202020204" pitchFamily="34" charset="0"/>
                <a:cs typeface="Arial" panose="020B0604020202020204" pitchFamily="34" charset="0"/>
              </a:rPr>
              <a:t> tinklų infrastruktūros plėtra. </a:t>
            </a:r>
            <a:r>
              <a:rPr lang="en-US" altLang="lt-LT" dirty="0" err="1" smtClean="0">
                <a:latin typeface="Arial" panose="020B0604020202020204" pitchFamily="34" charset="0"/>
                <a:cs typeface="Arial" panose="020B0604020202020204" pitchFamily="34" charset="0"/>
              </a:rPr>
              <a:t>Lietuva</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yra</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viena</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iš</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pirmaujančių</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šalių</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Europoje</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pagal</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naujos</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kartos</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plačiajuosčio</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tinklo</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infrastruktūros</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plėtrą</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ir</a:t>
            </a:r>
            <a:r>
              <a:rPr lang="en-US" altLang="lt-LT" dirty="0" smtClean="0">
                <a:latin typeface="Arial" panose="020B0604020202020204" pitchFamily="34" charset="0"/>
                <a:cs typeface="Arial" panose="020B0604020202020204" pitchFamily="34" charset="0"/>
              </a:rPr>
              <a:t> </a:t>
            </a:r>
            <a:r>
              <a:rPr lang="en-US" altLang="lt-LT" dirty="0" err="1" smtClean="0">
                <a:latin typeface="Arial" panose="020B0604020202020204" pitchFamily="34" charset="0"/>
                <a:cs typeface="Arial" panose="020B0604020202020204" pitchFamily="34" charset="0"/>
              </a:rPr>
              <a:t>naudojimą</a:t>
            </a:r>
            <a:r>
              <a:rPr lang="lt-LT" altLang="lt-LT" dirty="0" smtClean="0">
                <a:latin typeface="Arial" panose="020B0604020202020204" pitchFamily="34" charset="0"/>
                <a:cs typeface="Arial" panose="020B0604020202020204" pitchFamily="34" charset="0"/>
              </a:rPr>
              <a:t>, pagal galimybes naudotis e. ryšiu Lietuva yra </a:t>
            </a:r>
            <a:r>
              <a:rPr lang="lt-LT" altLang="lt-LT" b="1" dirty="0" smtClean="0">
                <a:latin typeface="Arial" panose="020B0604020202020204" pitchFamily="34" charset="0"/>
                <a:cs typeface="Arial" panose="020B0604020202020204" pitchFamily="34" charset="0"/>
              </a:rPr>
              <a:t>septinta</a:t>
            </a:r>
            <a:r>
              <a:rPr lang="lt-LT" altLang="lt-LT" dirty="0" smtClean="0">
                <a:latin typeface="Arial" panose="020B0604020202020204" pitchFamily="34" charset="0"/>
                <a:cs typeface="Arial" panose="020B0604020202020204" pitchFamily="34" charset="0"/>
              </a:rPr>
              <a:t> tarp ES valstybių</a:t>
            </a:r>
          </a:p>
          <a:p>
            <a:pPr>
              <a:defRPr/>
            </a:pPr>
            <a:r>
              <a:rPr lang="lt-LT" altLang="lt-LT" dirty="0" smtClean="0">
                <a:latin typeface="Arial" panose="020B0604020202020204" pitchFamily="34" charset="0"/>
                <a:cs typeface="Arial" panose="020B0604020202020204" pitchFamily="34" charset="0"/>
              </a:rPr>
              <a:t>	ES kontekste, Lietuva užima aukštas pozicijas pagal naujos kartos interneto prieigos aprėptį (</a:t>
            </a:r>
            <a:r>
              <a:rPr lang="lt-LT" altLang="lt-LT" dirty="0" err="1" smtClean="0">
                <a:latin typeface="Arial" panose="020B0604020202020204" pitchFamily="34" charset="0"/>
                <a:cs typeface="Arial" panose="020B0604020202020204" pitchFamily="34" charset="0"/>
              </a:rPr>
              <a:t>t.y</a:t>
            </a:r>
            <a:r>
              <a:rPr lang="lt-LT" altLang="lt-LT" dirty="0" smtClean="0">
                <a:latin typeface="Arial" panose="020B0604020202020204" pitchFamily="34" charset="0"/>
                <a:cs typeface="Arial" panose="020B0604020202020204" pitchFamily="34" charset="0"/>
              </a:rPr>
              <a:t>. kokia dalis namų ūkių gali naudotis 30 </a:t>
            </a:r>
            <a:r>
              <a:rPr lang="lt-LT" altLang="lt-LT" dirty="0" err="1" smtClean="0">
                <a:latin typeface="Arial" panose="020B0604020202020204" pitchFamily="34" charset="0"/>
                <a:cs typeface="Arial" panose="020B0604020202020204" pitchFamily="34" charset="0"/>
              </a:rPr>
              <a:t>Mb</a:t>
            </a:r>
            <a:r>
              <a:rPr lang="lt-LT" altLang="lt-LT" dirty="0" smtClean="0">
                <a:latin typeface="Arial" panose="020B0604020202020204" pitchFamily="34" charset="0"/>
                <a:cs typeface="Arial" panose="020B0604020202020204" pitchFamily="34" charset="0"/>
              </a:rPr>
              <a:t>/s ir didesnės spartos internetu): Lietuvos rodiklis – 97 proc. ES vidurkis – 62 proc., 4 vieta ES; </a:t>
            </a:r>
          </a:p>
          <a:p>
            <a:pPr>
              <a:defRPr/>
            </a:pPr>
            <a:r>
              <a:rPr lang="lt-LT" altLang="lt-LT" dirty="0" smtClean="0">
                <a:latin typeface="Arial" panose="020B0604020202020204" pitchFamily="34" charset="0"/>
                <a:cs typeface="Arial" panose="020B0604020202020204" pitchFamily="34" charset="0"/>
              </a:rPr>
              <a:t>	Sparčiojo plačiajuosčio ryšio abonentų dalį (</a:t>
            </a:r>
            <a:r>
              <a:rPr lang="lt-LT" altLang="lt-LT" dirty="0" err="1" smtClean="0">
                <a:latin typeface="Arial" panose="020B0604020202020204" pitchFamily="34" charset="0"/>
                <a:cs typeface="Arial" panose="020B0604020202020204" pitchFamily="34" charset="0"/>
              </a:rPr>
              <a:t>t.y</a:t>
            </a:r>
            <a:r>
              <a:rPr lang="lt-LT" altLang="lt-LT" dirty="0" smtClean="0">
                <a:latin typeface="Arial" panose="020B0604020202020204" pitchFamily="34" charset="0"/>
                <a:cs typeface="Arial" panose="020B0604020202020204" pitchFamily="34" charset="0"/>
              </a:rPr>
              <a:t>. 30 </a:t>
            </a:r>
            <a:r>
              <a:rPr lang="lt-LT" altLang="lt-LT" dirty="0" err="1" smtClean="0">
                <a:latin typeface="Arial" panose="020B0604020202020204" pitchFamily="34" charset="0"/>
                <a:cs typeface="Arial" panose="020B0604020202020204" pitchFamily="34" charset="0"/>
              </a:rPr>
              <a:t>Mb</a:t>
            </a:r>
            <a:r>
              <a:rPr lang="lt-LT" altLang="lt-LT" dirty="0" smtClean="0">
                <a:latin typeface="Arial" panose="020B0604020202020204" pitchFamily="34" charset="0"/>
                <a:cs typeface="Arial" panose="020B0604020202020204" pitchFamily="34" charset="0"/>
              </a:rPr>
              <a:t>/s ir didesnės spartos interneto ryšį naudojančių abonentų dalį nuo visų fiksuotojo plačiajuosčio ryšio abonentų): Lietuvos rodiklis – 52proc. ES vidurkis – 22 proc., 4 vieta ES. </a:t>
            </a:r>
          </a:p>
          <a:p>
            <a:pPr lvl="1">
              <a:defRPr/>
            </a:pPr>
            <a:r>
              <a:rPr lang="lt-LT" altLang="lt-LT" dirty="0" smtClean="0">
                <a:latin typeface="Arial" panose="020B0604020202020204" pitchFamily="34" charset="0"/>
                <a:cs typeface="Arial" panose="020B0604020202020204" pitchFamily="34" charset="0"/>
              </a:rPr>
              <a:t>	Taip pat Lietuvoje yra vienos žemiausių fiksuotojo plačiajuosčio ryšio kainų ES – pagal asmenų pajamų dalį (proc.), išleidžiamą pigiausiam plačiajuosčio ryšio abonementui, užimame 1 vietą ES. </a:t>
            </a:r>
          </a:p>
          <a:p>
            <a:pPr lvl="1">
              <a:defRPr/>
            </a:pPr>
            <a:r>
              <a:rPr lang="lt-LT" altLang="lt-LT" dirty="0" smtClean="0">
                <a:latin typeface="Arial" panose="020B0604020202020204" pitchFamily="34" charset="0"/>
                <a:cs typeface="Arial" panose="020B0604020202020204" pitchFamily="34" charset="0"/>
              </a:rPr>
              <a:t>	Tačiau nepaisant beveik visuotinio plačiajuosčio ryšio prieinamumo ir žemų kainų, bendrai plačiajuostį ryšį yra užsisakę tik 58 proc. namų ūkių (o tai gerokai mažiau nei ES vidurkis – 70 proc.).</a:t>
            </a:r>
          </a:p>
          <a:p>
            <a:pPr>
              <a:defRPr/>
            </a:pPr>
            <a:endParaRPr lang="lt-LT" altLang="lt-LT" dirty="0" smtClean="0">
              <a:latin typeface="Arial" panose="020B0604020202020204" pitchFamily="34" charset="0"/>
              <a:cs typeface="Arial" panose="020B0604020202020204" pitchFamily="34" charset="0"/>
            </a:endParaRPr>
          </a:p>
          <a:p>
            <a:pPr>
              <a:defRPr/>
            </a:pPr>
            <a:r>
              <a:rPr lang="lt-LT" altLang="lt-LT" dirty="0" smtClean="0">
                <a:latin typeface="Arial" panose="020B0604020202020204" pitchFamily="34" charset="0"/>
                <a:cs typeface="Arial" panose="020B0604020202020204" pitchFamily="34" charset="0"/>
              </a:rPr>
              <a:t>2. Žmogiškasis kapitalas. Pagal žmogiškąjį kapitalą, </a:t>
            </a:r>
            <a:r>
              <a:rPr lang="lt-LT" altLang="lt-LT" dirty="0" err="1" smtClean="0">
                <a:latin typeface="Arial" panose="020B0604020202020204" pitchFamily="34" charset="0"/>
                <a:cs typeface="Arial" panose="020B0604020202020204" pitchFamily="34" charset="0"/>
              </a:rPr>
              <a:t>t.y</a:t>
            </a:r>
            <a:r>
              <a:rPr lang="lt-LT" altLang="lt-LT" dirty="0" smtClean="0">
                <a:latin typeface="Arial" panose="020B0604020202020204" pitchFamily="34" charset="0"/>
                <a:cs typeface="Arial" panose="020B0604020202020204" pitchFamily="34" charset="0"/>
              </a:rPr>
              <a:t>. naudojimosi skaitmeninėmis technologijomis įgūdžius Lietuva </a:t>
            </a:r>
            <a:r>
              <a:rPr lang="lt-LT" altLang="lt-LT" b="1" dirty="0" smtClean="0">
                <a:latin typeface="Arial" panose="020B0604020202020204" pitchFamily="34" charset="0"/>
                <a:cs typeface="Arial" panose="020B0604020202020204" pitchFamily="34" charset="0"/>
              </a:rPr>
              <a:t>septyniolikta</a:t>
            </a:r>
            <a:r>
              <a:rPr lang="lt-LT" altLang="lt-LT" dirty="0" smtClean="0">
                <a:latin typeface="Arial" panose="020B0604020202020204" pitchFamily="34" charset="0"/>
                <a:cs typeface="Arial" panose="020B0604020202020204" pitchFamily="34" charset="0"/>
              </a:rPr>
              <a:t> iš ES valstybių:</a:t>
            </a:r>
          </a:p>
          <a:p>
            <a:pPr lvl="1">
              <a:defRPr/>
            </a:pPr>
            <a:r>
              <a:rPr lang="lt-LT" altLang="lt-LT" dirty="0" smtClean="0">
                <a:latin typeface="Arial" panose="020B0604020202020204" pitchFamily="34" charset="0"/>
                <a:cs typeface="Arial" panose="020B0604020202020204" pitchFamily="34" charset="0"/>
              </a:rPr>
              <a:t>	Pagrindinius naudojimosi skaitmeninėmis technologijomis įgūdžius turi 59 proc. gyventojų – tai atitinka ES vidurkį ir pelno 13 vietą ES.</a:t>
            </a:r>
          </a:p>
          <a:p>
            <a:pPr lvl="1">
              <a:defRPr/>
            </a:pPr>
            <a:r>
              <a:rPr lang="lt-LT" altLang="lt-LT" dirty="0" smtClean="0">
                <a:latin typeface="Arial" panose="020B0604020202020204" pitchFamily="34" charset="0"/>
                <a:cs typeface="Arial" panose="020B0604020202020204" pitchFamily="34" charset="0"/>
              </a:rPr>
              <a:t>	Pagal interneto naudojimą esame 19-i (69 proc. gyventojų, ES vidurkis – 75 proc. gyventojų).</a:t>
            </a:r>
          </a:p>
          <a:p>
            <a:pPr>
              <a:defRPr/>
            </a:pPr>
            <a:endParaRPr lang="lt-LT" altLang="lt-LT" dirty="0" smtClean="0">
              <a:latin typeface="Arial" panose="020B0604020202020204" pitchFamily="34" charset="0"/>
              <a:cs typeface="Arial" panose="020B0604020202020204" pitchFamily="34" charset="0"/>
            </a:endParaRPr>
          </a:p>
          <a:p>
            <a:pPr>
              <a:defRPr/>
            </a:pPr>
            <a:r>
              <a:rPr lang="lt-LT" altLang="lt-LT" dirty="0" smtClean="0">
                <a:latin typeface="Arial" panose="020B0604020202020204" pitchFamily="34" charset="0"/>
                <a:cs typeface="Arial" panose="020B0604020202020204" pitchFamily="34" charset="0"/>
              </a:rPr>
              <a:t>3. Skaitmeninio turinio naudojimas. Lietuvos gyventojai aktyvūs skaitmeninio turinio naudotojai.  Pagal šios srities rodiklius Lietuva viršija ES vidurkį ir yra </a:t>
            </a:r>
            <a:r>
              <a:rPr lang="lt-LT" altLang="lt-LT" b="1" dirty="0" smtClean="0">
                <a:latin typeface="Arial" panose="020B0604020202020204" pitchFamily="34" charset="0"/>
                <a:cs typeface="Arial" panose="020B0604020202020204" pitchFamily="34" charset="0"/>
              </a:rPr>
              <a:t>šešta</a:t>
            </a:r>
            <a:r>
              <a:rPr lang="lt-LT" altLang="lt-LT" dirty="0" smtClean="0">
                <a:latin typeface="Arial" panose="020B0604020202020204" pitchFamily="34" charset="0"/>
                <a:cs typeface="Arial" panose="020B0604020202020204" pitchFamily="34" charset="0"/>
              </a:rPr>
              <a:t> iš ES valstybių. </a:t>
            </a:r>
          </a:p>
          <a:p>
            <a:pPr lvl="1">
              <a:defRPr/>
            </a:pPr>
            <a:r>
              <a:rPr lang="lt-LT" altLang="lt-LT" dirty="0" smtClean="0">
                <a:latin typeface="Arial" panose="020B0604020202020204" pitchFamily="34" charset="0"/>
                <a:cs typeface="Arial" panose="020B0604020202020204" pitchFamily="34" charset="0"/>
              </a:rPr>
              <a:t>	itin aktyviai lietuviai internete skaito naujienas (94 proc. interneto naudotojų, 1 vieta ES);</a:t>
            </a:r>
          </a:p>
          <a:p>
            <a:pPr lvl="1">
              <a:defRPr/>
            </a:pPr>
            <a:r>
              <a:rPr lang="lt-LT" altLang="lt-LT" dirty="0" smtClean="0">
                <a:latin typeface="Arial" panose="020B0604020202020204" pitchFamily="34" charset="0"/>
                <a:cs typeface="Arial" panose="020B0604020202020204" pitchFamily="34" charset="0"/>
              </a:rPr>
              <a:t>	naudojasi vaizdo telefonija (79 proc. interneto naudotojų, 2 vieta ES);</a:t>
            </a:r>
          </a:p>
          <a:p>
            <a:pPr lvl="1">
              <a:defRPr/>
            </a:pPr>
            <a:r>
              <a:rPr lang="lt-LT" altLang="lt-LT" dirty="0" smtClean="0">
                <a:latin typeface="Arial" panose="020B0604020202020204" pitchFamily="34" charset="0"/>
                <a:cs typeface="Arial" panose="020B0604020202020204" pitchFamily="34" charset="0"/>
              </a:rPr>
              <a:t>	e. bankininkystės paslaugomis (74 proc. interneto naudotojų, 7 vieta ES).</a:t>
            </a:r>
          </a:p>
          <a:p>
            <a:pPr>
              <a:defRPr/>
            </a:pPr>
            <a:endParaRPr lang="lt-LT" altLang="lt-LT" dirty="0" smtClean="0">
              <a:latin typeface="Arial" panose="020B0604020202020204" pitchFamily="34" charset="0"/>
              <a:cs typeface="Arial" panose="020B0604020202020204" pitchFamily="34" charset="0"/>
            </a:endParaRPr>
          </a:p>
          <a:p>
            <a:pPr>
              <a:defRPr/>
            </a:pPr>
            <a:r>
              <a:rPr lang="en-US" altLang="en-US" dirty="0" smtClean="0"/>
              <a:t>4. </a:t>
            </a:r>
            <a:r>
              <a:rPr lang="lt-LT" altLang="en-US" dirty="0" smtClean="0"/>
              <a:t>Informacinių  technologijų naudojimas versle</a:t>
            </a:r>
            <a:r>
              <a:rPr lang="en-US" altLang="en-US" dirty="0" smtClean="0"/>
              <a:t>. </a:t>
            </a:r>
            <a:r>
              <a:rPr lang="lt-LT" altLang="lt-LT" dirty="0" smtClean="0">
                <a:latin typeface="Arial" panose="020B0604020202020204" pitchFamily="34" charset="0"/>
                <a:cs typeface="Arial" panose="020B0604020202020204" pitchFamily="34" charset="0"/>
              </a:rPr>
              <a:t>Lietuvos verslo įmonės yra aktyvios informacinės visuomenės paslaugų teikėjos ir naudotojos - įmonės aktyviau nei kitose ES šalyse perka ir parduoda prekes ir paslaugas internete, taip pat aktyviai bendrauti su valdžios institucijomis internetu. Pagal tai, kiek verslas yra integravęs skaitmenines technologijas, Lietuva yra </a:t>
            </a:r>
            <a:r>
              <a:rPr lang="en-US" altLang="lt-LT" b="1" dirty="0" smtClean="0">
                <a:latin typeface="Arial" panose="020B0604020202020204" pitchFamily="34" charset="0"/>
                <a:cs typeface="Arial" panose="020B0604020202020204" pitchFamily="34" charset="0"/>
              </a:rPr>
              <a:t>a</a:t>
            </a:r>
            <a:r>
              <a:rPr lang="lt-LT" altLang="lt-LT" b="1" dirty="0" smtClean="0">
                <a:latin typeface="Arial" panose="020B0604020202020204" pitchFamily="34" charset="0"/>
                <a:cs typeface="Arial" panose="020B0604020202020204" pitchFamily="34" charset="0"/>
              </a:rPr>
              <a:t>š</a:t>
            </a:r>
            <a:r>
              <a:rPr lang="en-US" altLang="lt-LT" b="1" dirty="0" err="1" smtClean="0">
                <a:latin typeface="Arial" panose="020B0604020202020204" pitchFamily="34" charset="0"/>
                <a:cs typeface="Arial" panose="020B0604020202020204" pitchFamily="34" charset="0"/>
              </a:rPr>
              <a:t>tunta</a:t>
            </a:r>
            <a:r>
              <a:rPr lang="en-US" altLang="lt-LT" dirty="0" smtClean="0">
                <a:latin typeface="Arial" panose="020B0604020202020204" pitchFamily="34" charset="0"/>
                <a:cs typeface="Arial" panose="020B0604020202020204" pitchFamily="34" charset="0"/>
              </a:rPr>
              <a:t> </a:t>
            </a:r>
            <a:r>
              <a:rPr lang="lt-LT" altLang="lt-LT" dirty="0" smtClean="0">
                <a:latin typeface="Arial" panose="020B0604020202020204" pitchFamily="34" charset="0"/>
                <a:cs typeface="Arial" panose="020B0604020202020204" pitchFamily="34" charset="0"/>
              </a:rPr>
              <a:t>ES:</a:t>
            </a:r>
          </a:p>
          <a:p>
            <a:pPr lvl="1">
              <a:defRPr/>
            </a:pPr>
            <a:r>
              <a:rPr lang="lt-LT" altLang="lt-LT" dirty="0" smtClean="0">
                <a:latin typeface="Arial" panose="020B0604020202020204" pitchFamily="34" charset="0"/>
                <a:cs typeface="Arial" panose="020B0604020202020204" pitchFamily="34" charset="0"/>
              </a:rPr>
              <a:t>	Palyginti su ankstesniais metais, šiek tiek sumažėjo internetu prekiaujančių mažųjų ir vidutinių įmonių dalis (18 proc., tačiau ji tebėra didesnė už ES vidurkį - 15 proc., 9 vieta ES).</a:t>
            </a:r>
          </a:p>
          <a:p>
            <a:pPr lvl="1">
              <a:defRPr/>
            </a:pPr>
            <a:r>
              <a:rPr lang="lt-LT" altLang="lt-LT" dirty="0" smtClean="0">
                <a:latin typeface="Arial" panose="020B0604020202020204" pitchFamily="34" charset="0"/>
                <a:cs typeface="Arial" panose="020B0604020202020204" pitchFamily="34" charset="0"/>
              </a:rPr>
              <a:t>	Drauge sumažėjo ir apyvartos, kurią Lietuvos įmonės gauna iš e. prekybos, dalis (7,4 proc., 16 vieta ES), </a:t>
            </a:r>
          </a:p>
          <a:p>
            <a:pPr lvl="1">
              <a:defRPr/>
            </a:pPr>
            <a:r>
              <a:rPr lang="lt-LT" altLang="lt-LT" dirty="0" smtClean="0">
                <a:latin typeface="Arial" panose="020B0604020202020204" pitchFamily="34" charset="0"/>
                <a:cs typeface="Arial" panose="020B0604020202020204" pitchFamily="34" charset="0"/>
              </a:rPr>
              <a:t>	o pagal nepasikeitusią tarptautine prekyba internetu užsiimančių mažųjų ir vidutinių įmonių dalį (11 proc., 6 vieta ES).</a:t>
            </a:r>
          </a:p>
          <a:p>
            <a:pPr algn="just" eaLnBrk="1" hangingPunct="1">
              <a:defRPr/>
            </a:pPr>
            <a:endParaRPr lang="lt-LT" altLang="en-US" sz="1000" dirty="0" smtClean="0">
              <a:latin typeface="Arial" panose="020B0604020202020204" pitchFamily="34" charset="0"/>
              <a:cs typeface="Arial" panose="020B0604020202020204" pitchFamily="34" charset="0"/>
            </a:endParaRPr>
          </a:p>
          <a:p>
            <a:pPr>
              <a:defRPr/>
            </a:pPr>
            <a:r>
              <a:rPr lang="lt-LT" altLang="en-US" dirty="0" smtClean="0"/>
              <a:t>5. Elektroninės viešosios paslaugos. </a:t>
            </a:r>
            <a:r>
              <a:rPr lang="lt-LT" altLang="lt-LT" dirty="0" smtClean="0">
                <a:latin typeface="Arial" panose="020B0604020202020204" pitchFamily="34" charset="0"/>
                <a:cs typeface="Arial" panose="020B0604020202020204" pitchFamily="34" charset="0"/>
              </a:rPr>
              <a:t>42 proc. Lietuvos žmonių naudoja viešąsias elektronines paslaugas, tai yra šiek tiek mažiau nei ES vidurkis, tačiau atsižvelgiant į tai, kad Lietuvoje viešosios paslaugos yra aktyviai perkeliamos į internetą, manytina, kad viešųjų elektroninių paslaugų naudotojų skaičius išaugs greitai. Skaitmeninių viešųjų paslaugų srityje Lietuva yra </a:t>
            </a:r>
            <a:r>
              <a:rPr lang="lt-LT" altLang="lt-LT" b="1" dirty="0" smtClean="0">
                <a:latin typeface="Arial" panose="020B0604020202020204" pitchFamily="34" charset="0"/>
                <a:cs typeface="Arial" panose="020B0604020202020204" pitchFamily="34" charset="0"/>
              </a:rPr>
              <a:t>šešiolikta</a:t>
            </a:r>
            <a:r>
              <a:rPr lang="lt-LT" altLang="lt-LT" dirty="0" smtClean="0">
                <a:latin typeface="Arial" panose="020B0604020202020204" pitchFamily="34" charset="0"/>
                <a:cs typeface="Arial" panose="020B0604020202020204" pitchFamily="34" charset="0"/>
              </a:rPr>
              <a:t> iš visų ES valstybių:</a:t>
            </a:r>
          </a:p>
          <a:p>
            <a:pPr lvl="1">
              <a:defRPr/>
            </a:pPr>
            <a:r>
              <a:rPr lang="lt-LT" altLang="lt-LT" dirty="0" smtClean="0">
                <a:latin typeface="Arial" panose="020B0604020202020204" pitchFamily="34" charset="0"/>
                <a:cs typeface="Arial" panose="020B0604020202020204" pitchFamily="34" charset="0"/>
              </a:rPr>
              <a:t>	E. valdžios paslaugomis per metus naudojosi, </a:t>
            </a:r>
            <a:r>
              <a:rPr lang="lt-LT" altLang="lt-LT" dirty="0" err="1" smtClean="0">
                <a:latin typeface="Arial" panose="020B0604020202020204" pitchFamily="34" charset="0"/>
                <a:cs typeface="Arial" panose="020B0604020202020204" pitchFamily="34" charset="0"/>
              </a:rPr>
              <a:t>t.y</a:t>
            </a:r>
            <a:r>
              <a:rPr lang="lt-LT" altLang="lt-LT" dirty="0" smtClean="0">
                <a:latin typeface="Arial" panose="020B0604020202020204" pitchFamily="34" charset="0"/>
                <a:cs typeface="Arial" panose="020B0604020202020204" pitchFamily="34" charset="0"/>
              </a:rPr>
              <a:t>. teikė įvairias užpildytas e. formas valdžios institucijoms, 42 proc. Lietuvos gyventojų – pagal šį rodiklį Lietuva užima 8 vietą ES;</a:t>
            </a:r>
          </a:p>
          <a:p>
            <a:pPr lvl="1">
              <a:defRPr/>
            </a:pPr>
            <a:r>
              <a:rPr lang="lt-LT" altLang="lt-LT" dirty="0" smtClean="0">
                <a:latin typeface="Arial" panose="020B0604020202020204" pitchFamily="34" charset="0"/>
                <a:cs typeface="Arial" panose="020B0604020202020204" pitchFamily="34" charset="0"/>
              </a:rPr>
              <a:t>	Pagal pasiūlos rodiklį, gerai vertinamos galimybės iš institucijų gauti iš anksto užpildytas e. formas  (10 vieta ES);</a:t>
            </a:r>
          </a:p>
          <a:p>
            <a:pPr lvl="1">
              <a:defRPr/>
            </a:pPr>
            <a:r>
              <a:rPr lang="lt-LT" altLang="lt-LT" dirty="0" smtClean="0">
                <a:latin typeface="Arial" panose="020B0604020202020204" pitchFamily="34" charset="0"/>
                <a:cs typeface="Arial" panose="020B0604020202020204" pitchFamily="34" charset="0"/>
              </a:rPr>
              <a:t>	Atvirieji duomenys 24 vieta ES yra kur tobulėti tokiose svarbiose srityse, kaip atvirieji duomenys (24 vieta ES) ir e. sveikatos paslaugos (pagal keitimosi medicininiais duomenimis tarp gydytojų apimtis Lietuva užima 22 vietą, pagal e. recepto panaudojimą – 27 vietą ES). </a:t>
            </a:r>
          </a:p>
          <a:p>
            <a:pPr algn="just" eaLnBrk="1" hangingPunct="1">
              <a:defRPr/>
            </a:pPr>
            <a:endParaRPr lang="en-US" altLang="en-US" sz="1000" dirty="0" smtClean="0">
              <a:latin typeface="Arial" panose="020B0604020202020204" pitchFamily="34" charset="0"/>
              <a:cs typeface="Arial" panose="020B0604020202020204" pitchFamily="34" charset="0"/>
            </a:endParaRPr>
          </a:p>
          <a:p>
            <a:endParaRPr lang="lt-LT" dirty="0"/>
          </a:p>
        </p:txBody>
      </p:sp>
      <p:sp>
        <p:nvSpPr>
          <p:cNvPr id="4" name="Skaidrės numerio vietos rezervavimo ženklas 3"/>
          <p:cNvSpPr>
            <a:spLocks noGrp="1"/>
          </p:cNvSpPr>
          <p:nvPr>
            <p:ph type="sldNum" sz="quarter" idx="10"/>
          </p:nvPr>
        </p:nvSpPr>
        <p:spPr/>
        <p:txBody>
          <a:bodyPr/>
          <a:lstStyle/>
          <a:p>
            <a:pPr>
              <a:defRPr/>
            </a:pPr>
            <a:fld id="{A7C9C2AD-57B6-40CB-BD97-50FDE7D0D813}" type="slidenum">
              <a:rPr lang="lt-LT" smtClean="0"/>
              <a:pPr>
                <a:defRPr/>
              </a:pPr>
              <a:t>13</a:t>
            </a:fld>
            <a:endParaRPr lang="lt-LT"/>
          </a:p>
        </p:txBody>
      </p:sp>
    </p:spTree>
    <p:extLst>
      <p:ext uri="{BB962C8B-B14F-4D97-AF65-F5344CB8AC3E}">
        <p14:creationId xmlns:p14="http://schemas.microsoft.com/office/powerpoint/2010/main" val="4165792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lt-LT" sz="1200" kern="1200" dirty="0" smtClean="0">
                <a:solidFill>
                  <a:schemeClr val="tx1"/>
                </a:solidFill>
                <a:effectLst/>
                <a:latin typeface="Arial" charset="0"/>
                <a:ea typeface="+mn-ea"/>
                <a:cs typeface="Arial" charset="0"/>
              </a:rPr>
              <a:t>Atsižvelgiant į 2015 m. skirtų lėšų panaudojimą, </a:t>
            </a:r>
            <a:r>
              <a:rPr lang="lt-LT" sz="1200" b="1" kern="1200" dirty="0" smtClean="0">
                <a:solidFill>
                  <a:schemeClr val="tx1"/>
                </a:solidFill>
                <a:effectLst/>
                <a:latin typeface="Arial" charset="0"/>
                <a:ea typeface="+mn-ea"/>
                <a:cs typeface="Arial" charset="0"/>
              </a:rPr>
              <a:t>planuojama, kad</a:t>
            </a:r>
            <a:r>
              <a:rPr lang="lt-LT" sz="1200" kern="1200" dirty="0" smtClean="0">
                <a:solidFill>
                  <a:schemeClr val="tx1"/>
                </a:solidFill>
                <a:effectLst/>
                <a:latin typeface="Arial" charset="0"/>
                <a:ea typeface="+mn-ea"/>
                <a:cs typeface="Arial" charset="0"/>
              </a:rPr>
              <a:t> iš visų IVV prioriteto įgyvendinimui skirtų 282,46 mln. </a:t>
            </a:r>
            <a:r>
              <a:rPr lang="lt-LT" sz="1200" kern="1200" dirty="0" err="1" smtClean="0">
                <a:solidFill>
                  <a:schemeClr val="tx1"/>
                </a:solidFill>
                <a:effectLst/>
                <a:latin typeface="Arial" charset="0"/>
                <a:ea typeface="+mn-ea"/>
                <a:cs typeface="Arial" charset="0"/>
              </a:rPr>
              <a:t>Eur</a:t>
            </a:r>
            <a:r>
              <a:rPr lang="lt-LT" sz="1200" kern="1200" dirty="0" smtClean="0">
                <a:solidFill>
                  <a:schemeClr val="tx1"/>
                </a:solidFill>
                <a:effectLst/>
                <a:latin typeface="Arial" charset="0"/>
                <a:ea typeface="+mn-ea"/>
                <a:cs typeface="Arial" charset="0"/>
              </a:rPr>
              <a:t>, iki 2015 m. </a:t>
            </a:r>
            <a:r>
              <a:rPr lang="lt-LT" sz="1200" kern="1200" dirty="0" err="1" smtClean="0">
                <a:solidFill>
                  <a:schemeClr val="tx1"/>
                </a:solidFill>
                <a:effectLst/>
                <a:latin typeface="Arial" charset="0"/>
                <a:ea typeface="+mn-ea"/>
                <a:cs typeface="Arial" charset="0"/>
              </a:rPr>
              <a:t>pab</a:t>
            </a:r>
            <a:r>
              <a:rPr lang="lt-LT" sz="1200" kern="1200" dirty="0" smtClean="0">
                <a:solidFill>
                  <a:schemeClr val="tx1"/>
                </a:solidFill>
                <a:effectLst/>
                <a:latin typeface="Arial" charset="0"/>
                <a:ea typeface="+mn-ea"/>
                <a:cs typeface="Arial" charset="0"/>
              </a:rPr>
              <a:t>. bus panaudota apie 280,47 mln. </a:t>
            </a:r>
            <a:r>
              <a:rPr lang="lt-LT" sz="1200" kern="1200" dirty="0" err="1" smtClean="0">
                <a:solidFill>
                  <a:schemeClr val="tx1"/>
                </a:solidFill>
                <a:effectLst/>
                <a:latin typeface="Arial" charset="0"/>
                <a:ea typeface="+mn-ea"/>
                <a:cs typeface="Arial" charset="0"/>
              </a:rPr>
              <a:t>Eur</a:t>
            </a:r>
            <a:r>
              <a:rPr lang="lt-LT" sz="1200" kern="1200" dirty="0" smtClean="0">
                <a:solidFill>
                  <a:schemeClr val="tx1"/>
                </a:solidFill>
                <a:effectLst/>
                <a:latin typeface="Arial" charset="0"/>
                <a:ea typeface="+mn-ea"/>
                <a:cs typeface="Arial" charset="0"/>
              </a:rPr>
              <a:t>, </a:t>
            </a:r>
            <a:r>
              <a:rPr lang="lt-LT" sz="1200" kern="1200" dirty="0" err="1" smtClean="0">
                <a:solidFill>
                  <a:schemeClr val="tx1"/>
                </a:solidFill>
                <a:effectLst/>
                <a:latin typeface="Arial" charset="0"/>
                <a:ea typeface="+mn-ea"/>
                <a:cs typeface="Arial" charset="0"/>
              </a:rPr>
              <a:t>t.y</a:t>
            </a:r>
            <a:r>
              <a:rPr lang="lt-LT" sz="1200" kern="1200" dirty="0" smtClean="0">
                <a:solidFill>
                  <a:schemeClr val="tx1"/>
                </a:solidFill>
                <a:effectLst/>
                <a:latin typeface="Arial" charset="0"/>
                <a:ea typeface="+mn-ea"/>
                <a:cs typeface="Arial" charset="0"/>
              </a:rPr>
              <a:t>. per visą 2007-2013 m. ES struktūrinės paramos laikotarpį </a:t>
            </a:r>
            <a:r>
              <a:rPr lang="lt-LT" sz="1200" b="1" kern="1200" dirty="0" smtClean="0">
                <a:solidFill>
                  <a:schemeClr val="tx1"/>
                </a:solidFill>
                <a:effectLst/>
                <a:latin typeface="Arial" charset="0"/>
                <a:ea typeface="+mn-ea"/>
                <a:cs typeface="Arial" charset="0"/>
              </a:rPr>
              <a:t>bus panaudota 99,3 proc. visų IVV prioriteto įgyvendinimui skirtų lėšų. </a:t>
            </a:r>
            <a:r>
              <a:rPr lang="lt-LT" sz="1200" b="0" kern="1200" dirty="0" smtClean="0">
                <a:solidFill>
                  <a:schemeClr val="tx1"/>
                </a:solidFill>
                <a:effectLst/>
                <a:latin typeface="Arial" charset="0"/>
                <a:ea typeface="+mn-ea"/>
                <a:cs typeface="Arial" charset="0"/>
              </a:rPr>
              <a:t>Lėšų likutis nepanaudojimas</a:t>
            </a:r>
            <a:r>
              <a:rPr lang="lt-LT" sz="1200" b="0" kern="1200" baseline="0" dirty="0" smtClean="0">
                <a:solidFill>
                  <a:schemeClr val="tx1"/>
                </a:solidFill>
                <a:effectLst/>
                <a:latin typeface="Arial" charset="0"/>
                <a:ea typeface="+mn-ea"/>
                <a:cs typeface="Arial" charset="0"/>
              </a:rPr>
              <a:t> yra dėl </a:t>
            </a:r>
            <a:r>
              <a:rPr lang="lt-LT" sz="1200" kern="1200" dirty="0" smtClean="0">
                <a:solidFill>
                  <a:schemeClr val="tx1"/>
                </a:solidFill>
                <a:effectLst/>
                <a:latin typeface="Arial" charset="0"/>
                <a:ea typeface="+mn-ea"/>
                <a:cs typeface="Arial" charset="0"/>
              </a:rPr>
              <a:t>įvykdytų viešųjų pirkimų metu atsiradusių sutaupymų, dėl nedidelių sutaupymų baigus įgyvendinti projektus bei dėl CPVA nustatytų pažeidimų projektuose ir susigražintų lėšų.  </a:t>
            </a:r>
          </a:p>
          <a:p>
            <a:pPr marL="0" indent="0">
              <a:buFont typeface="Arial" panose="020B0604020202020204" pitchFamily="34" charset="0"/>
              <a:buNone/>
            </a:pPr>
            <a:endParaRPr lang="lt-LT" sz="1200" dirty="0" smtClean="0">
              <a:solidFill>
                <a:schemeClr val="accent6"/>
              </a:solidFill>
            </a:endParaRPr>
          </a:p>
          <a:p>
            <a:pPr marL="0" indent="0">
              <a:buFont typeface="Arial" panose="020B0604020202020204" pitchFamily="34" charset="0"/>
              <a:buNone/>
            </a:pPr>
            <a:r>
              <a:rPr lang="lt-LT" sz="1200" dirty="0" smtClean="0">
                <a:solidFill>
                  <a:schemeClr val="accent6"/>
                </a:solidFill>
              </a:rPr>
              <a:t>Gyventojų, kurie naudojasi elektroniniu būdu teikiamomis viešosiomis ir administracinėmis paslaugomis dalis padidėjo iki 41,5 proc.  - pvz.</a:t>
            </a:r>
            <a:r>
              <a:rPr lang="lt-LT" sz="1200" baseline="0" dirty="0" smtClean="0">
                <a:solidFill>
                  <a:schemeClr val="accent6"/>
                </a:solidFill>
              </a:rPr>
              <a:t> 2009 m. buvo 21,3 proc.</a:t>
            </a:r>
            <a:endParaRPr lang="lt-LT" sz="1200" dirty="0" smtClean="0">
              <a:solidFill>
                <a:schemeClr val="accent6"/>
              </a:solidFill>
            </a:endParaRPr>
          </a:p>
          <a:p>
            <a:pPr algn="just" eaLnBrk="1" hangingPunct="1">
              <a:lnSpc>
                <a:spcPct val="85000"/>
              </a:lnSpc>
            </a:pPr>
            <a:r>
              <a:rPr lang="lt-LT" dirty="0" smtClean="0"/>
              <a:t>Lietuvos statistikos departamento duomenimis, per 2014 m. labai žymiai išaugo Lietuvos gyventojų, kurie naudojasi elektroniniu būdu teikiamomis viešosiomis ir administracinėmis paslaugomis, dalis. 2014 m. Lietuvoje šiomis paslaugomis naudojosi 41,5 procento Lietuvos gyventojų (palyginimui, 2013 m. – 33,6 procentai). Pažymėtina, kad bent kartą per metus valstybės institucijų ar kitų viešųjų paslaugų įstaigų elektroninėmis paslaugomis pasinaudojo 57 procentai 16– 74 metų amžiaus interneto naudotojų. Tokį spartų viešųjų elektroninių paslaugų naudotojų skaičiaus augimą lemia tai, kad per pastaruosius metus baigiama įgyvendinti vis daugiau viešųjų elektroninių paslaugų projektų, kurie suteikia galimybes gyventojams viešąsias ir administracines paslaugas gauti greičiau ir patogiau. </a:t>
            </a:r>
          </a:p>
        </p:txBody>
      </p:sp>
    </p:spTree>
    <p:extLst>
      <p:ext uri="{BB962C8B-B14F-4D97-AF65-F5344CB8AC3E}">
        <p14:creationId xmlns:p14="http://schemas.microsoft.com/office/powerpoint/2010/main" val="3385952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85000"/>
              </a:lnSpc>
            </a:pPr>
            <a:r>
              <a:rPr lang="lt-LT" b="1" dirty="0" smtClean="0">
                <a:solidFill>
                  <a:srgbClr val="FF0000"/>
                </a:solidFill>
                <a:effectLst/>
                <a:hlinkClick r:id="rId3"/>
              </a:rPr>
              <a:t>Atkreiptinas dėmesys,</a:t>
            </a:r>
            <a:r>
              <a:rPr lang="lt-LT" b="1" baseline="0" dirty="0" smtClean="0">
                <a:solidFill>
                  <a:srgbClr val="FF0000"/>
                </a:solidFill>
                <a:effectLst/>
                <a:hlinkClick r:id="rId3"/>
              </a:rPr>
              <a:t> kad projektus planuoja ir įgyvendina biudžetinės įstaigos, tačiau joms sprendimus (informacines sistemas, el. paslaugas) kuria Lietuvoje veikiančios IT įmonės. Pažymėtina, kad viešojo sektoriaus projektų įgyvendinime dalyvauja visos Lietuvos didžiosios IT kompanijos, nuo kurių ir priklauso galutinis projekto rezultatas. Projektų vykdytojai, gali tik nustatyti reikalavimus ir prižiūrėti IT įmones vadovaujantis Viešųjų pirkimų įstatymų, tačiau už paties sprendimo sukūrimą ir jo tinkamą veikimą atsako IT įmonės (privatus verslas). </a:t>
            </a:r>
            <a:endParaRPr lang="lt-LT" b="1" dirty="0" smtClean="0">
              <a:solidFill>
                <a:srgbClr val="FF0000"/>
              </a:solidFill>
              <a:effectLst/>
              <a:hlinkClick r:id="rId3"/>
            </a:endParaRPr>
          </a:p>
          <a:p>
            <a:pPr algn="just" eaLnBrk="1" hangingPunct="1">
              <a:lnSpc>
                <a:spcPct val="85000"/>
              </a:lnSpc>
            </a:pPr>
            <a:endParaRPr lang="lt-LT" b="1" dirty="0" smtClean="0">
              <a:solidFill>
                <a:srgbClr val="FF0000"/>
              </a:solidFill>
              <a:effectLst/>
              <a:hlinkClick r:id="rId3"/>
            </a:endParaRPr>
          </a:p>
          <a:p>
            <a:pPr algn="just" eaLnBrk="1" hangingPunct="1">
              <a:lnSpc>
                <a:spcPct val="85000"/>
              </a:lnSpc>
            </a:pPr>
            <a:r>
              <a:rPr lang="lt-LT" b="1" dirty="0" smtClean="0">
                <a:solidFill>
                  <a:srgbClr val="FF0000"/>
                </a:solidFill>
                <a:effectLst/>
                <a:hlinkClick r:id="rId3"/>
              </a:rPr>
              <a:t>Mano VMI</a:t>
            </a:r>
            <a:r>
              <a:rPr lang="lt-LT" b="1" dirty="0" smtClean="0">
                <a:solidFill>
                  <a:srgbClr val="FF0000"/>
                </a:solidFill>
                <a:effectLst/>
              </a:rPr>
              <a:t> </a:t>
            </a:r>
            <a:r>
              <a:rPr lang="lt-LT" dirty="0" smtClean="0">
                <a:effectLst/>
              </a:rPr>
              <a:t>— elektroninių paslaugų sritis, kur pateikiama mokesčių mokėtojui aktuali asmeninė informacija: VMI administruojamų mokesčių ir baudų už administracinius teisės pažeidimus skolos ir permokos, priminimai apie mokėtinus mokesčius ir baudas už administracinius teisės pažeidimus, taip pat suteikiama galimybė teikti / gauti dokumentus el. būdu, įsigyti / pratęsti verslo liudijimus, dalyvauti nuotoliniuose mokymuose ir diskusijose.</a:t>
            </a:r>
          </a:p>
          <a:p>
            <a:pPr algn="just" eaLnBrk="1" hangingPunct="1">
              <a:lnSpc>
                <a:spcPct val="85000"/>
              </a:lnSpc>
            </a:pPr>
            <a:r>
              <a:rPr lang="lt-LT" b="1" dirty="0" smtClean="0">
                <a:solidFill>
                  <a:srgbClr val="92D050"/>
                </a:solidFill>
              </a:rPr>
              <a:t>Socialinės paramos šeimai informacinė sistema (toliau – SPIS) </a:t>
            </a:r>
            <a:r>
              <a:rPr lang="lt-LT" dirty="0" smtClean="0"/>
              <a:t>– informacinė sistema, veikianti pagal bendradarbiavimo sutartis tarp Socialinės apsaugos ir darbo ministerijos (toliau – SADM) ir visų šalies savivaldybių. SPIS paskirtis – vienodai registruoti ir kaupti informaciją apie savivaldybėse teikiamą socialinę paramą (socialines išmokas ir kompensacijas, socialinę paramą mokiniams, socialines paslaugas, veiklą, vykdomą vaiko teisių apsaugos srityje, ir kt.), analizuoti šią informaciją pagal savivaldybes, paramos rūšis bei paramos gavėjus, taip pat užkirsti kelią paramos gavimui keliose savivaldybėse vienu metu. Šiuo metu sistema išplėsta 26 elektroninių viešųjų paslaugų rinkiniu.</a:t>
            </a:r>
          </a:p>
        </p:txBody>
      </p:sp>
    </p:spTree>
    <p:extLst>
      <p:ext uri="{BB962C8B-B14F-4D97-AF65-F5344CB8AC3E}">
        <p14:creationId xmlns:p14="http://schemas.microsoft.com/office/powerpoint/2010/main" val="2511080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85000"/>
              </a:lnSpc>
            </a:pPr>
            <a:r>
              <a:rPr lang="lt-LT" dirty="0" smtClean="0"/>
              <a:t>Muitinės</a:t>
            </a:r>
            <a:r>
              <a:rPr lang="lt-LT" baseline="0" dirty="0" smtClean="0"/>
              <a:t> projekto </a:t>
            </a:r>
            <a:r>
              <a:rPr lang="lt-LT" dirty="0" smtClean="0"/>
              <a:t>tikslas – sukurti muitinės deklaracijų pateikimo elektroniniu būdu taikant „vieno langelio“ principą elektroninę paslaugą, sudarysiančią sąlygas ekonominių operacijų vykdytojams atliekant prekių importo, eksporto ir tranzito formalumus pateikti reikalingą informaciją ir muitinės deklaracijas bei gauti visą susijusią informaciją vienoje vietoje. „Vieno langelio“ principo taikymas apims informacijos ir dokumentų pateikimą, Muitinės departamento, Nacionalinės mokėjimo agentūros prie Žemės ūkio ministerijos, Valstybinės maisto ir veterinarijos tarnybos ir Kultūros paveldo departamento prie Kultūros ministerijos leidimų, licencijų, sertifikatų ir kitų muitinės formalumams atlikti reikalingų dokumentų išdavimą bei informacijos apie formalumų atlikimo tvarką pateikimą kuriamos „Vieno langelio“ informacinės sistemos priemonėmis. </a:t>
            </a:r>
          </a:p>
        </p:txBody>
      </p:sp>
    </p:spTree>
    <p:extLst>
      <p:ext uri="{BB962C8B-B14F-4D97-AF65-F5344CB8AC3E}">
        <p14:creationId xmlns:p14="http://schemas.microsoft.com/office/powerpoint/2010/main" val="4001429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lt-LT" sz="2000" dirty="0" smtClean="0">
                <a:solidFill>
                  <a:schemeClr val="accent6"/>
                </a:solidFill>
              </a:rPr>
              <a:t>Mano vyriausybė:</a:t>
            </a:r>
          </a:p>
          <a:p>
            <a:pPr marL="457200" marR="0" lvl="1" indent="-457200" algn="l" defTabSz="914400" rtl="0" eaLnBrk="0" fontAlgn="base" latinLnBrk="0" hangingPunct="0">
              <a:lnSpc>
                <a:spcPct val="100000"/>
              </a:lnSpc>
              <a:spcBef>
                <a:spcPct val="30000"/>
              </a:spcBef>
              <a:spcAft>
                <a:spcPct val="0"/>
              </a:spcAft>
              <a:buClrTx/>
              <a:buSzTx/>
              <a:buFontTx/>
              <a:buAutoNum type="arabicPeriod"/>
              <a:tabLst/>
              <a:defRPr/>
            </a:pPr>
            <a:r>
              <a:rPr lang="lt-LT" sz="2000" dirty="0" smtClean="0">
                <a:solidFill>
                  <a:schemeClr val="accent6"/>
                </a:solidFill>
              </a:rPr>
              <a:t>Sukurtos 2 paslaugos gyventojams: „E. pilietis“ ir „E. priimamasis“</a:t>
            </a:r>
            <a:r>
              <a:rPr lang="lt-LT" sz="2000" baseline="0" dirty="0" smtClean="0">
                <a:solidFill>
                  <a:schemeClr val="accent6"/>
                </a:solidFill>
              </a:rPr>
              <a:t>  - </a:t>
            </a:r>
            <a:r>
              <a:rPr lang="lt-LT" sz="2000" dirty="0" smtClean="0">
                <a:solidFill>
                  <a:schemeClr val="accent6"/>
                </a:solidFill>
              </a:rPr>
              <a:t>galimybė teikti prašymus, pranešimus, skundus ir peticijas.</a:t>
            </a:r>
          </a:p>
          <a:p>
            <a:pPr marL="457200" marR="0" lvl="1" indent="-457200" algn="l" defTabSz="914400" rtl="0" eaLnBrk="0" fontAlgn="base" latinLnBrk="0" hangingPunct="0">
              <a:lnSpc>
                <a:spcPct val="100000"/>
              </a:lnSpc>
              <a:spcBef>
                <a:spcPct val="30000"/>
              </a:spcBef>
              <a:spcAft>
                <a:spcPct val="0"/>
              </a:spcAft>
              <a:buClrTx/>
              <a:buSzTx/>
              <a:buFontTx/>
              <a:buAutoNum type="arabicPeriod"/>
              <a:tabLst/>
              <a:defRPr/>
            </a:pPr>
            <a:endParaRPr lang="lt-LT" sz="2000" dirty="0" smtClean="0">
              <a:solidFill>
                <a:schemeClr val="accent6"/>
              </a:solidFill>
            </a:endParaRPr>
          </a:p>
          <a:p>
            <a:r>
              <a:rPr lang="lt-LT" sz="1200" kern="1200" dirty="0" smtClean="0">
                <a:solidFill>
                  <a:schemeClr val="tx1"/>
                </a:solidFill>
                <a:effectLst/>
                <a:latin typeface="Arial" charset="0"/>
                <a:ea typeface="+mn-ea"/>
                <a:cs typeface="Arial" charset="0"/>
              </a:rPr>
              <a:t>e. Seimas:</a:t>
            </a:r>
          </a:p>
          <a:p>
            <a:r>
              <a:rPr lang="lt-LT" sz="1200" kern="1200" dirty="0" smtClean="0">
                <a:solidFill>
                  <a:schemeClr val="tx1"/>
                </a:solidFill>
                <a:effectLst/>
                <a:latin typeface="Arial" charset="0"/>
                <a:ea typeface="+mn-ea"/>
                <a:cs typeface="Arial" charset="0"/>
              </a:rPr>
              <a:t>LRSK raštu CPVA informavo, kad nauja LRS</a:t>
            </a:r>
            <a:r>
              <a:rPr lang="lt-LT" sz="1200" kern="1200" baseline="0" dirty="0" smtClean="0">
                <a:solidFill>
                  <a:schemeClr val="tx1"/>
                </a:solidFill>
                <a:effectLst/>
                <a:latin typeface="Arial" charset="0"/>
                <a:ea typeface="+mn-ea"/>
                <a:cs typeface="Arial" charset="0"/>
              </a:rPr>
              <a:t> </a:t>
            </a:r>
            <a:r>
              <a:rPr lang="lt-LT" sz="1200" kern="1200" dirty="0" smtClean="0">
                <a:solidFill>
                  <a:schemeClr val="tx1"/>
                </a:solidFill>
                <a:effectLst/>
                <a:latin typeface="Arial" charset="0"/>
                <a:ea typeface="+mn-ea"/>
                <a:cs typeface="Arial" charset="0"/>
              </a:rPr>
              <a:t>svetainė bus paleista nuo spalio 12 d., nes netiko sukurtas pirminis dizainas.</a:t>
            </a:r>
          </a:p>
        </p:txBody>
      </p:sp>
    </p:spTree>
    <p:extLst>
      <p:ext uri="{BB962C8B-B14F-4D97-AF65-F5344CB8AC3E}">
        <p14:creationId xmlns:p14="http://schemas.microsoft.com/office/powerpoint/2010/main" val="3477024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pPr>
              <a:defRPr/>
            </a:pPr>
            <a:fld id="{A7C9C2AD-57B6-40CB-BD97-50FDE7D0D813}" type="slidenum">
              <a:rPr lang="lt-LT" smtClean="0"/>
              <a:pPr>
                <a:defRPr/>
              </a:pPr>
              <a:t>6</a:t>
            </a:fld>
            <a:endParaRPr lang="lt-LT"/>
          </a:p>
        </p:txBody>
      </p:sp>
    </p:spTree>
    <p:extLst>
      <p:ext uri="{BB962C8B-B14F-4D97-AF65-F5344CB8AC3E}">
        <p14:creationId xmlns:p14="http://schemas.microsoft.com/office/powerpoint/2010/main" val="677687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1" hangingPunct="1">
              <a:lnSpc>
                <a:spcPct val="85000"/>
              </a:lnSpc>
            </a:pPr>
            <a:r>
              <a:rPr lang="lt-LT" dirty="0" smtClean="0"/>
              <a:t>2015 m. gegužės 26 d. SAM ministro įsakymu Nr. V-657 patvirtintas </a:t>
            </a:r>
            <a:r>
              <a:rPr lang="lt-LT" dirty="0" err="1" smtClean="0"/>
              <a:t>eSPBI</a:t>
            </a:r>
            <a:r>
              <a:rPr lang="lt-LT" dirty="0" smtClean="0"/>
              <a:t> naudojimo tvarkos aprašas:</a:t>
            </a:r>
          </a:p>
          <a:p>
            <a:pPr marL="0" indent="0">
              <a:spcAft>
                <a:spcPts val="1200"/>
              </a:spcAft>
              <a:buFont typeface="Wingdings" panose="05000000000000000000" pitchFamily="2" charset="2"/>
              <a:buNone/>
            </a:pPr>
            <a:r>
              <a:rPr lang="lt-LT" altLang="lt-LT" sz="1200" dirty="0" smtClean="0">
                <a:latin typeface="Times New Roman" panose="02020603050405020304" pitchFamily="18" charset="0"/>
                <a:cs typeface="Times New Roman" panose="02020603050405020304" pitchFamily="18" charset="0"/>
              </a:rPr>
              <a:t>1. </a:t>
            </a:r>
            <a:r>
              <a:rPr lang="lt-LT" altLang="lt-LT" sz="1200" b="1" dirty="0" smtClean="0">
                <a:latin typeface="Times New Roman" panose="02020603050405020304" pitchFamily="18" charset="0"/>
                <a:cs typeface="Times New Roman" panose="02020603050405020304" pitchFamily="18" charset="0"/>
              </a:rPr>
              <a:t>ASPĮ, </a:t>
            </a:r>
            <a:r>
              <a:rPr lang="lt-LT" altLang="lt-LT" sz="1200" dirty="0" smtClean="0">
                <a:latin typeface="Times New Roman" panose="02020603050405020304" pitchFamily="18" charset="0"/>
                <a:cs typeface="Times New Roman" panose="02020603050405020304" pitchFamily="18" charset="0"/>
              </a:rPr>
              <a:t>dalyvaujančios E. sveikatos projektuose, </a:t>
            </a:r>
            <a:r>
              <a:rPr lang="lt-LT" altLang="lt-LT" sz="1200" b="1" dirty="0" smtClean="0">
                <a:latin typeface="Times New Roman" panose="02020603050405020304" pitchFamily="18" charset="0"/>
                <a:cs typeface="Times New Roman" panose="02020603050405020304" pitchFamily="18" charset="0"/>
              </a:rPr>
              <a:t>užbaigus šiuos projektus</a:t>
            </a:r>
            <a:r>
              <a:rPr lang="lt-LT" altLang="lt-LT" sz="1200" dirty="0" smtClean="0">
                <a:latin typeface="Times New Roman" panose="02020603050405020304" pitchFamily="18" charset="0"/>
                <a:cs typeface="Times New Roman" panose="02020603050405020304" pitchFamily="18" charset="0"/>
              </a:rPr>
              <a:t>, bet ne vėliau kaip nuo 2015 m. lapkričio 2 d. </a:t>
            </a:r>
            <a:r>
              <a:rPr lang="lt-LT" altLang="lt-LT" sz="1200" b="1" dirty="0" smtClean="0">
                <a:latin typeface="Times New Roman" panose="02020603050405020304" pitchFamily="18" charset="0"/>
                <a:cs typeface="Times New Roman" panose="02020603050405020304" pitchFamily="18" charset="0"/>
              </a:rPr>
              <a:t>duomenis</a:t>
            </a:r>
            <a:r>
              <a:rPr lang="lt-LT" altLang="lt-LT" sz="1200" dirty="0" smtClean="0">
                <a:latin typeface="Times New Roman" panose="02020603050405020304" pitchFamily="18" charset="0"/>
                <a:cs typeface="Times New Roman" panose="02020603050405020304" pitchFamily="18" charset="0"/>
              </a:rPr>
              <a:t>, susijusius su pacientų sveikata ir jos priežiūra, </a:t>
            </a:r>
            <a:r>
              <a:rPr lang="lt-LT" altLang="lt-LT" sz="1200" b="1" dirty="0" smtClean="0">
                <a:latin typeface="Times New Roman" panose="02020603050405020304" pitchFamily="18" charset="0"/>
                <a:cs typeface="Times New Roman" panose="02020603050405020304" pitchFamily="18" charset="0"/>
              </a:rPr>
              <a:t>privalo tvarkyti elektroniniu būdu</a:t>
            </a:r>
            <a:r>
              <a:rPr lang="lt-LT" altLang="lt-LT" sz="1200" dirty="0" smtClean="0">
                <a:latin typeface="Times New Roman" panose="02020603050405020304" pitchFamily="18" charset="0"/>
                <a:cs typeface="Times New Roman" panose="02020603050405020304" pitchFamily="18" charset="0"/>
              </a:rPr>
              <a:t>;</a:t>
            </a:r>
          </a:p>
          <a:p>
            <a:pPr marL="0" indent="0">
              <a:spcAft>
                <a:spcPts val="1200"/>
              </a:spcAft>
              <a:buFont typeface="Wingdings" panose="05000000000000000000" pitchFamily="2" charset="2"/>
              <a:buNone/>
            </a:pPr>
            <a:r>
              <a:rPr lang="lt-LT" altLang="lt-LT" sz="1200" dirty="0" smtClean="0">
                <a:latin typeface="Times New Roman" panose="02020603050405020304" pitchFamily="18" charset="0"/>
                <a:cs typeface="Times New Roman" panose="02020603050405020304" pitchFamily="18" charset="0"/>
              </a:rPr>
              <a:t>2. </a:t>
            </a:r>
            <a:r>
              <a:rPr lang="lt-LT" altLang="lt-LT" sz="1200" b="1" dirty="0" smtClean="0">
                <a:latin typeface="Times New Roman" panose="02020603050405020304" pitchFamily="18" charset="0"/>
                <a:cs typeface="Times New Roman" panose="02020603050405020304" pitchFamily="18" charset="0"/>
              </a:rPr>
              <a:t>kitoms asmens sveikatos priežiūros įstaigoms</a:t>
            </a:r>
            <a:r>
              <a:rPr lang="lt-LT" altLang="lt-LT" sz="1200" dirty="0" smtClean="0">
                <a:latin typeface="Times New Roman" panose="02020603050405020304" pitchFamily="18" charset="0"/>
                <a:cs typeface="Times New Roman" panose="02020603050405020304" pitchFamily="18" charset="0"/>
              </a:rPr>
              <a:t>:</a:t>
            </a:r>
          </a:p>
          <a:p>
            <a:pPr marL="0" indent="0">
              <a:spcAft>
                <a:spcPts val="1200"/>
              </a:spcAft>
              <a:buFont typeface="Wingdings" panose="05000000000000000000" pitchFamily="2" charset="2"/>
              <a:buNone/>
            </a:pPr>
            <a:r>
              <a:rPr lang="lt-LT" altLang="lt-LT" sz="1200" dirty="0" smtClean="0">
                <a:latin typeface="Times New Roman" panose="02020603050405020304" pitchFamily="18" charset="0"/>
                <a:cs typeface="Times New Roman" panose="02020603050405020304" pitchFamily="18" charset="0"/>
              </a:rPr>
              <a:t>2.1. </a:t>
            </a:r>
            <a:r>
              <a:rPr lang="lt-LT" altLang="lt-LT" sz="1200" dirty="0" err="1" smtClean="0">
                <a:latin typeface="Times New Roman" panose="02020603050405020304" pitchFamily="18" charset="0"/>
                <a:cs typeface="Times New Roman" panose="02020603050405020304" pitchFamily="18" charset="0"/>
              </a:rPr>
              <a:t>eSPBI</a:t>
            </a:r>
            <a:r>
              <a:rPr lang="lt-LT" altLang="lt-LT" sz="1200" dirty="0" smtClean="0">
                <a:latin typeface="Times New Roman" panose="02020603050405020304" pitchFamily="18" charset="0"/>
                <a:cs typeface="Times New Roman" panose="02020603050405020304" pitchFamily="18" charset="0"/>
              </a:rPr>
              <a:t> IS pacientų ir </a:t>
            </a:r>
            <a:r>
              <a:rPr lang="lt-LT" altLang="lt-LT" sz="1200" dirty="0" err="1" smtClean="0">
                <a:latin typeface="Times New Roman" panose="02020603050405020304" pitchFamily="18" charset="0"/>
                <a:cs typeface="Times New Roman" panose="02020603050405020304" pitchFamily="18" charset="0"/>
              </a:rPr>
              <a:t>sveikatinimo</a:t>
            </a:r>
            <a:r>
              <a:rPr lang="lt-LT" altLang="lt-LT" sz="1200" dirty="0" smtClean="0">
                <a:latin typeface="Times New Roman" panose="02020603050405020304" pitchFamily="18" charset="0"/>
                <a:cs typeface="Times New Roman" panose="02020603050405020304" pitchFamily="18" charset="0"/>
              </a:rPr>
              <a:t> specialistų prieigos prie e. paslaugų posistemė (toliau – </a:t>
            </a:r>
            <a:r>
              <a:rPr lang="lt-LT" altLang="lt-LT" sz="1200" b="1" dirty="0" smtClean="0">
                <a:latin typeface="Times New Roman" panose="02020603050405020304" pitchFamily="18" charset="0"/>
                <a:cs typeface="Times New Roman" panose="02020603050405020304" pitchFamily="18" charset="0"/>
              </a:rPr>
              <a:t>e. sveikatos portalas</a:t>
            </a:r>
            <a:r>
              <a:rPr lang="lt-LT" altLang="lt-LT" sz="1200" dirty="0" smtClean="0">
                <a:latin typeface="Times New Roman" panose="02020603050405020304" pitchFamily="18" charset="0"/>
                <a:cs typeface="Times New Roman" panose="02020603050405020304" pitchFamily="18" charset="0"/>
              </a:rPr>
              <a:t>) </a:t>
            </a:r>
            <a:r>
              <a:rPr lang="lt-LT" altLang="lt-LT" sz="1200" b="1" dirty="0" smtClean="0">
                <a:latin typeface="Times New Roman" panose="02020603050405020304" pitchFamily="18" charset="0"/>
                <a:cs typeface="Times New Roman" panose="02020603050405020304" pitchFamily="18" charset="0"/>
              </a:rPr>
              <a:t>bus prieinama nuo 2015 m. lapkričio 2 d</a:t>
            </a:r>
            <a:r>
              <a:rPr lang="lt-LT" altLang="lt-LT" sz="1200" dirty="0" smtClean="0">
                <a:latin typeface="Times New Roman" panose="02020603050405020304" pitchFamily="18" charset="0"/>
                <a:cs typeface="Times New Roman" panose="02020603050405020304" pitchFamily="18" charset="0"/>
              </a:rPr>
              <a:t>.; </a:t>
            </a:r>
          </a:p>
          <a:p>
            <a:pPr marL="0" indent="0">
              <a:spcAft>
                <a:spcPts val="1200"/>
              </a:spcAft>
              <a:buFont typeface="Wingdings" panose="05000000000000000000" pitchFamily="2" charset="2"/>
              <a:buNone/>
            </a:pPr>
            <a:r>
              <a:rPr lang="lt-LT" altLang="lt-LT" sz="1200" dirty="0" smtClean="0">
                <a:latin typeface="Times New Roman" panose="02020603050405020304" pitchFamily="18" charset="0"/>
                <a:cs typeface="Times New Roman" panose="02020603050405020304" pitchFamily="18" charset="0"/>
              </a:rPr>
              <a:t>2.2. </a:t>
            </a:r>
            <a:r>
              <a:rPr lang="lt-LT" altLang="lt-LT" sz="1200" dirty="0" err="1" smtClean="0">
                <a:latin typeface="Times New Roman" panose="02020603050405020304" pitchFamily="18" charset="0"/>
                <a:cs typeface="Times New Roman" panose="02020603050405020304" pitchFamily="18" charset="0"/>
              </a:rPr>
              <a:t>eSPBI</a:t>
            </a:r>
            <a:r>
              <a:rPr lang="lt-LT" altLang="lt-LT" sz="1200" dirty="0" smtClean="0">
                <a:latin typeface="Times New Roman" panose="02020603050405020304" pitchFamily="18" charset="0"/>
                <a:cs typeface="Times New Roman" panose="02020603050405020304" pitchFamily="18" charset="0"/>
              </a:rPr>
              <a:t> IS </a:t>
            </a:r>
            <a:r>
              <a:rPr lang="lt-LT" altLang="lt-LT" sz="1200" b="1" dirty="0" smtClean="0">
                <a:latin typeface="Times New Roman" panose="02020603050405020304" pitchFamily="18" charset="0"/>
                <a:cs typeface="Times New Roman" panose="02020603050405020304" pitchFamily="18" charset="0"/>
              </a:rPr>
              <a:t>duomenų mainų posistemė bus prieinama nuo 2016 m. kovo 1 d.</a:t>
            </a:r>
            <a:r>
              <a:rPr lang="lt-LT" altLang="lt-LT" sz="1200" dirty="0" smtClean="0">
                <a:latin typeface="Times New Roman" panose="02020603050405020304" pitchFamily="18" charset="0"/>
                <a:cs typeface="Times New Roman" panose="02020603050405020304" pitchFamily="18" charset="0"/>
              </a:rPr>
              <a:t>;</a:t>
            </a:r>
          </a:p>
          <a:p>
            <a:pPr marL="0" indent="0">
              <a:spcAft>
                <a:spcPts val="1200"/>
              </a:spcAft>
              <a:buFont typeface="Wingdings" panose="05000000000000000000" pitchFamily="2" charset="2"/>
              <a:buNone/>
            </a:pPr>
            <a:r>
              <a:rPr lang="lt-LT" altLang="lt-LT" sz="1200" dirty="0" smtClean="0">
                <a:latin typeface="Times New Roman" panose="02020603050405020304" pitchFamily="18" charset="0"/>
                <a:cs typeface="Times New Roman" panose="02020603050405020304" pitchFamily="18" charset="0"/>
              </a:rPr>
              <a:t>3. </a:t>
            </a:r>
            <a:r>
              <a:rPr lang="lt-LT" altLang="lt-LT" sz="1200" b="1" dirty="0" smtClean="0">
                <a:latin typeface="Times New Roman" panose="02020603050405020304" pitchFamily="18" charset="0"/>
                <a:cs typeface="Times New Roman" panose="02020603050405020304" pitchFamily="18" charset="0"/>
              </a:rPr>
              <a:t>vaistinės privalo naudoti</a:t>
            </a:r>
            <a:r>
              <a:rPr lang="lt-LT" altLang="lt-LT" sz="1200" dirty="0" smtClean="0">
                <a:latin typeface="Times New Roman" panose="02020603050405020304" pitchFamily="18" charset="0"/>
                <a:cs typeface="Times New Roman" panose="02020603050405020304" pitchFamily="18" charset="0"/>
              </a:rPr>
              <a:t> </a:t>
            </a:r>
            <a:r>
              <a:rPr lang="lt-LT" altLang="lt-LT" sz="1200" dirty="0" err="1" smtClean="0">
                <a:latin typeface="Times New Roman" panose="02020603050405020304" pitchFamily="18" charset="0"/>
                <a:cs typeface="Times New Roman" panose="02020603050405020304" pitchFamily="18" charset="0"/>
              </a:rPr>
              <a:t>eSPBI</a:t>
            </a:r>
            <a:r>
              <a:rPr lang="lt-LT" altLang="lt-LT" sz="1200" dirty="0" smtClean="0">
                <a:latin typeface="Times New Roman" panose="02020603050405020304" pitchFamily="18" charset="0"/>
                <a:cs typeface="Times New Roman" panose="02020603050405020304" pitchFamily="18" charset="0"/>
              </a:rPr>
              <a:t> IS </a:t>
            </a:r>
            <a:r>
              <a:rPr lang="lt-LT" altLang="lt-LT" sz="1200" b="1" dirty="0" smtClean="0">
                <a:latin typeface="Times New Roman" panose="02020603050405020304" pitchFamily="18" charset="0"/>
                <a:cs typeface="Times New Roman" panose="02020603050405020304" pitchFamily="18" charset="0"/>
              </a:rPr>
              <a:t>nuo šios sistemos eksploatavimo pradžios</a:t>
            </a:r>
            <a:r>
              <a:rPr lang="lt-LT" altLang="lt-LT" sz="1200" dirty="0" smtClean="0">
                <a:latin typeface="Times New Roman" panose="02020603050405020304" pitchFamily="18" charset="0"/>
                <a:cs typeface="Times New Roman" panose="02020603050405020304" pitchFamily="18" charset="0"/>
              </a:rPr>
              <a:t>, bet ne vėliau kaip </a:t>
            </a:r>
            <a:r>
              <a:rPr lang="lt-LT" altLang="lt-LT" sz="1200" b="1" dirty="0" smtClean="0">
                <a:latin typeface="Times New Roman" panose="02020603050405020304" pitchFamily="18" charset="0"/>
                <a:cs typeface="Times New Roman" panose="02020603050405020304" pitchFamily="18" charset="0"/>
              </a:rPr>
              <a:t>nuo 2015 m. lapkričio 2 d.</a:t>
            </a:r>
            <a:r>
              <a:rPr lang="lt-LT" altLang="lt-LT" sz="1200" dirty="0" smtClean="0">
                <a:latin typeface="Times New Roman" panose="02020603050405020304" pitchFamily="18" charset="0"/>
                <a:cs typeface="Times New Roman" panose="02020603050405020304" pitchFamily="18" charset="0"/>
              </a:rPr>
              <a:t>;</a:t>
            </a:r>
          </a:p>
          <a:p>
            <a:pPr marL="0" indent="0">
              <a:spcAft>
                <a:spcPts val="1200"/>
              </a:spcAft>
              <a:buFont typeface="Wingdings" panose="05000000000000000000" pitchFamily="2" charset="2"/>
              <a:buNone/>
            </a:pPr>
            <a:r>
              <a:rPr lang="lt-LT" altLang="lt-LT" sz="1200" dirty="0" smtClean="0">
                <a:latin typeface="Times New Roman" panose="02020603050405020304" pitchFamily="18" charset="0"/>
                <a:cs typeface="Times New Roman" panose="02020603050405020304" pitchFamily="18" charset="0"/>
              </a:rPr>
              <a:t>4. </a:t>
            </a:r>
            <a:r>
              <a:rPr lang="lt-LT" altLang="lt-LT" sz="1200" b="1" dirty="0" smtClean="0">
                <a:latin typeface="Times New Roman" panose="02020603050405020304" pitchFamily="18" charset="0"/>
                <a:cs typeface="Times New Roman" panose="02020603050405020304" pitchFamily="18" charset="0"/>
              </a:rPr>
              <a:t>duomenys, susiję su paciento sveikata ir jos priežiūra</a:t>
            </a:r>
            <a:r>
              <a:rPr lang="lt-LT" altLang="lt-LT" sz="1200" dirty="0" smtClean="0">
                <a:latin typeface="Times New Roman" panose="02020603050405020304" pitchFamily="18" charset="0"/>
                <a:cs typeface="Times New Roman" panose="02020603050405020304" pitchFamily="18" charset="0"/>
              </a:rPr>
              <a:t>, vadovaujantis </a:t>
            </a:r>
            <a:r>
              <a:rPr lang="lt-LT" altLang="lt-LT" sz="1200" dirty="0" err="1" smtClean="0">
                <a:latin typeface="Times New Roman" panose="02020603050405020304" pitchFamily="18" charset="0"/>
                <a:cs typeface="Times New Roman" panose="02020603050405020304" pitchFamily="18" charset="0"/>
              </a:rPr>
              <a:t>eSPBI</a:t>
            </a:r>
            <a:r>
              <a:rPr lang="lt-LT" altLang="lt-LT" sz="1200" dirty="0" smtClean="0">
                <a:latin typeface="Times New Roman" panose="02020603050405020304" pitchFamily="18" charset="0"/>
                <a:cs typeface="Times New Roman" panose="02020603050405020304" pitchFamily="18" charset="0"/>
              </a:rPr>
              <a:t> IS naudojimo tvarkos aprašo nustatyta tvarka, </a:t>
            </a:r>
            <a:r>
              <a:rPr lang="lt-LT" altLang="lt-LT" sz="1200" b="1" dirty="0" smtClean="0">
                <a:latin typeface="Times New Roman" panose="02020603050405020304" pitchFamily="18" charset="0"/>
                <a:cs typeface="Times New Roman" panose="02020603050405020304" pitchFamily="18" charset="0"/>
              </a:rPr>
              <a:t>visose asmens sveikatos priežiūros įstaigose</a:t>
            </a:r>
            <a:r>
              <a:rPr lang="lt-LT" altLang="lt-LT" sz="1200" dirty="0" smtClean="0">
                <a:latin typeface="Times New Roman" panose="02020603050405020304" pitchFamily="18" charset="0"/>
                <a:cs typeface="Times New Roman" panose="02020603050405020304" pitchFamily="18" charset="0"/>
              </a:rPr>
              <a:t> </a:t>
            </a:r>
            <a:r>
              <a:rPr lang="lt-LT" altLang="lt-LT" sz="1200" b="1" dirty="0" smtClean="0">
                <a:latin typeface="Times New Roman" panose="02020603050405020304" pitchFamily="18" charset="0"/>
                <a:cs typeface="Times New Roman" panose="02020603050405020304" pitchFamily="18" charset="0"/>
              </a:rPr>
              <a:t>turi būti tvarkomi elektroniniu būdu nuo 2018 m. kovo 1 d.</a:t>
            </a:r>
            <a:r>
              <a:rPr lang="lt-LT" dirty="0" smtClean="0"/>
              <a:t/>
            </a:r>
            <a:br>
              <a:rPr lang="lt-LT" dirty="0" smtClean="0"/>
            </a:br>
            <a:endParaRPr lang="lt-LT" dirty="0" smtClean="0"/>
          </a:p>
        </p:txBody>
      </p:sp>
    </p:spTree>
    <p:extLst>
      <p:ext uri="{BB962C8B-B14F-4D97-AF65-F5344CB8AC3E}">
        <p14:creationId xmlns:p14="http://schemas.microsoft.com/office/powerpoint/2010/main" val="737934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85000"/>
              </a:lnSpc>
            </a:pPr>
            <a:endParaRPr lang="lt-LT" dirty="0" smtClean="0"/>
          </a:p>
        </p:txBody>
      </p:sp>
    </p:spTree>
    <p:extLst>
      <p:ext uri="{BB962C8B-B14F-4D97-AF65-F5344CB8AC3E}">
        <p14:creationId xmlns:p14="http://schemas.microsoft.com/office/powerpoint/2010/main" val="2483234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917575" y="744538"/>
            <a:ext cx="4962525" cy="3722687"/>
          </a:xfrm>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85000"/>
              </a:lnSpc>
            </a:pPr>
            <a:r>
              <a:rPr lang="lt-LT" dirty="0" smtClean="0">
                <a:effectLst/>
              </a:rPr>
              <a:t>VIISP</a:t>
            </a:r>
            <a:r>
              <a:rPr lang="lt-LT" baseline="0" dirty="0" smtClean="0">
                <a:effectLst/>
              </a:rPr>
              <a:t> - </a:t>
            </a:r>
            <a:r>
              <a:rPr lang="lt-LT" dirty="0" smtClean="0">
                <a:effectLst/>
              </a:rPr>
              <a:t>E. paslaugos gerokai sumažino verslo subjektams tenkančią administracinę naštą, paslaugų gavimo procesas verslininkui tapo daug greitesnis ir patogesnis, galima stebėti paslaugos teikimo būseną. Visi būtini dokumentai rengiami atskiroms institucijoms tarpusavyje bendraujant tiesiogiai, išnaudojant valstybės informacinių išteklių </a:t>
            </a:r>
            <a:r>
              <a:rPr lang="lt-LT" dirty="0" err="1" smtClean="0">
                <a:effectLst/>
              </a:rPr>
              <a:t>sąveikumo</a:t>
            </a:r>
            <a:r>
              <a:rPr lang="lt-LT" dirty="0" smtClean="0">
                <a:effectLst/>
              </a:rPr>
              <a:t> platformos (VIISP) suteikiamas duomenų mainų ir paslaugų procesų konstravimo galimybes. Tokias galimybes suteikė VIISP standartiniai platforminiai įrankiai, kuriais naudojantis e. paslauga nuo jos projektavimo iki galutinio rezultato buvo sukuriama greičiau ir efektyviau. Atsižvelgiant į tai, institucijoms nebereikėjo papildomų resursų atskirai diegiant savo e. paslaugų kūrimo ir teikimo sistemas, todėl, IVPK skaičiavimais, įgyvendinus šį projektą valstybė jau sutaupė beveik 32 mln. eurų (110 mln. litų).</a:t>
            </a:r>
            <a:endParaRPr lang="lt-LT" dirty="0" smtClean="0"/>
          </a:p>
        </p:txBody>
      </p:sp>
    </p:spTree>
    <p:extLst>
      <p:ext uri="{BB962C8B-B14F-4D97-AF65-F5344CB8AC3E}">
        <p14:creationId xmlns:p14="http://schemas.microsoft.com/office/powerpoint/2010/main" val="2276718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smtClean="0"/>
              <a:t>Spustelėkite, jei norite keisite ruoš. pav. stilių</a:t>
            </a:r>
            <a:endParaRPr lang="lt-LT"/>
          </a:p>
        </p:txBody>
      </p:sp>
      <p:sp>
        <p:nvSpPr>
          <p:cNvPr id="3" name="Paantraštė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t-LT" smtClean="0"/>
              <a:t>Spustelėkite ruošinio paantraštės stiliui keisti</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6B1A12E0-3FFE-4DC6-B499-D682EE44C979}" type="slidenum">
              <a:rPr lang="lt-LT"/>
              <a:pPr>
                <a:defRPr/>
              </a:pPr>
              <a:t>‹#›</a:t>
            </a:fld>
            <a:endParaRPr lang="lt-LT"/>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0139FF0A-2447-4AB4-86AF-3439EDD3A3B9}" type="slidenum">
              <a:rPr lang="lt-LT"/>
              <a:pPr>
                <a:defRPr/>
              </a:pPr>
              <a:t>‹#›</a:t>
            </a:fld>
            <a:endParaRPr lang="lt-LT"/>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smtClean="0"/>
              <a:t>Spustelėkite, jei norite keisite ruoš. pav. stilių</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19C71A42-BC2B-4EC2-93EE-B4252E76E839}" type="slidenum">
              <a:rPr lang="lt-LT"/>
              <a:pPr>
                <a:defRPr/>
              </a:pPr>
              <a:t>‹#›</a:t>
            </a:fld>
            <a:endParaRPr lang="lt-LT"/>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Pavadinimas ir keturių stulpelių turinys">
    <p:spTree>
      <p:nvGrpSpPr>
        <p:cNvPr id="1" name=""/>
        <p:cNvGrpSpPr/>
        <p:nvPr/>
      </p:nvGrpSpPr>
      <p:grpSpPr>
        <a:xfrm>
          <a:off x="0" y="0"/>
          <a:ext cx="0" cy="0"/>
          <a:chOff x="0" y="0"/>
          <a:chExt cx="0" cy="0"/>
        </a:xfrm>
      </p:grpSpPr>
      <p:sp>
        <p:nvSpPr>
          <p:cNvPr id="2" name="Antraštė 1"/>
          <p:cNvSpPr>
            <a:spLocks noGrp="1"/>
          </p:cNvSpPr>
          <p:nvPr>
            <p:ph type="title" sz="quarter"/>
          </p:nvPr>
        </p:nvSpPr>
        <p:spPr>
          <a:xfrm>
            <a:off x="457200" y="274638"/>
            <a:ext cx="8229600" cy="1143000"/>
          </a:xfrm>
        </p:spPr>
        <p:txBody>
          <a:bodyPr/>
          <a:lstStyle/>
          <a:p>
            <a:r>
              <a:rPr lang="lt-LT" smtClean="0"/>
              <a:t>Spustelėkite, jei norite keisite ruoš. pav. stilių</a:t>
            </a:r>
            <a:endParaRPr lang="lt-LT"/>
          </a:p>
        </p:txBody>
      </p:sp>
      <p:sp>
        <p:nvSpPr>
          <p:cNvPr id="3" name="Turinio vietos rezervavimo ženklas 2"/>
          <p:cNvSpPr>
            <a:spLocks noGrp="1"/>
          </p:cNvSpPr>
          <p:nvPr>
            <p:ph sz="quarter" idx="1"/>
          </p:nvPr>
        </p:nvSpPr>
        <p:spPr>
          <a:xfrm>
            <a:off x="457200" y="1600200"/>
            <a:ext cx="4038600" cy="2185988"/>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quarter" idx="2"/>
          </p:nvPr>
        </p:nvSpPr>
        <p:spPr>
          <a:xfrm>
            <a:off x="4648200" y="1600200"/>
            <a:ext cx="4038600" cy="2185988"/>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urinio vietos rezervavimo ženklas 4"/>
          <p:cNvSpPr>
            <a:spLocks noGrp="1"/>
          </p:cNvSpPr>
          <p:nvPr>
            <p:ph sz="quarter" idx="3"/>
          </p:nvPr>
        </p:nvSpPr>
        <p:spPr>
          <a:xfrm>
            <a:off x="457200" y="3938588"/>
            <a:ext cx="4038600" cy="2187575"/>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Turinio vietos rezervavimo ženklas 5"/>
          <p:cNvSpPr>
            <a:spLocks noGrp="1"/>
          </p:cNvSpPr>
          <p:nvPr>
            <p:ph sz="quarter" idx="4"/>
          </p:nvPr>
        </p:nvSpPr>
        <p:spPr>
          <a:xfrm>
            <a:off x="4648200" y="3938588"/>
            <a:ext cx="4038600" cy="2187575"/>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Rectangle 4"/>
          <p:cNvSpPr>
            <a:spLocks noGrp="1" noChangeArrowheads="1"/>
          </p:cNvSpPr>
          <p:nvPr>
            <p:ph type="dt" sz="half" idx="10"/>
          </p:nvPr>
        </p:nvSpPr>
        <p:spPr>
          <a:ln/>
        </p:spPr>
        <p:txBody>
          <a:bodyPr/>
          <a:lstStyle>
            <a:lvl1pPr>
              <a:defRPr/>
            </a:lvl1pPr>
          </a:lstStyle>
          <a:p>
            <a:pPr>
              <a:defRPr/>
            </a:pPr>
            <a:endParaRPr lang="lt-LT"/>
          </a:p>
        </p:txBody>
      </p:sp>
      <p:sp>
        <p:nvSpPr>
          <p:cNvPr id="8" name="Rectangle 5"/>
          <p:cNvSpPr>
            <a:spLocks noGrp="1" noChangeArrowheads="1"/>
          </p:cNvSpPr>
          <p:nvPr>
            <p:ph type="ftr" sz="quarter" idx="11"/>
          </p:nvPr>
        </p:nvSpPr>
        <p:spPr>
          <a:ln/>
        </p:spPr>
        <p:txBody>
          <a:bodyPr/>
          <a:lstStyle>
            <a:lvl1pPr>
              <a:defRPr/>
            </a:lvl1pPr>
          </a:lstStyle>
          <a:p>
            <a:pPr>
              <a:defRPr/>
            </a:pPr>
            <a:endParaRPr lang="lt-LT"/>
          </a:p>
        </p:txBody>
      </p:sp>
      <p:sp>
        <p:nvSpPr>
          <p:cNvPr id="9" name="Rectangle 6"/>
          <p:cNvSpPr>
            <a:spLocks noGrp="1" noChangeArrowheads="1"/>
          </p:cNvSpPr>
          <p:nvPr>
            <p:ph type="sldNum" sz="quarter" idx="12"/>
          </p:nvPr>
        </p:nvSpPr>
        <p:spPr>
          <a:ln/>
        </p:spPr>
        <p:txBody>
          <a:bodyPr/>
          <a:lstStyle>
            <a:lvl1pPr>
              <a:defRPr/>
            </a:lvl1pPr>
          </a:lstStyle>
          <a:p>
            <a:pPr>
              <a:defRPr/>
            </a:pPr>
            <a:fld id="{DC3F3AEF-DDB3-4FAB-8CE7-ABC9FBB8AF21}" type="slidenum">
              <a:rPr lang="lt-LT"/>
              <a:pPr>
                <a:defRPr/>
              </a:pPr>
              <a:t>‹#›</a:t>
            </a:fld>
            <a:endParaRPr lang="lt-LT"/>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Pavadinimas ir tekstas virš turinio">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1143000"/>
          </a:xfrm>
        </p:spPr>
        <p:txBody>
          <a:bodyPr/>
          <a:lstStyle/>
          <a:p>
            <a:r>
              <a:rPr lang="lt-LT" smtClean="0"/>
              <a:t>Spustelėkite, jei norite keisite ruoš. pav. stilių</a:t>
            </a:r>
            <a:endParaRPr lang="lt-LT"/>
          </a:p>
        </p:txBody>
      </p:sp>
      <p:sp>
        <p:nvSpPr>
          <p:cNvPr id="3" name="Teksto vietos rezervavimo ženklas 2"/>
          <p:cNvSpPr>
            <a:spLocks noGrp="1"/>
          </p:cNvSpPr>
          <p:nvPr>
            <p:ph type="body" sz="half" idx="1"/>
          </p:nvPr>
        </p:nvSpPr>
        <p:spPr>
          <a:xfrm>
            <a:off x="457200" y="1600200"/>
            <a:ext cx="8229600" cy="2185988"/>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57200" y="3938588"/>
            <a:ext cx="8229600" cy="2187575"/>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45ADB9CA-E54D-4391-A49C-B4594ED0222C}" type="slidenum">
              <a:rPr lang="lt-LT"/>
              <a:pPr>
                <a:defRPr/>
              </a:pPr>
              <a:t>‹#›</a:t>
            </a:fld>
            <a:endParaRPr lang="lt-LT"/>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Pavadinimas, tekstas ir turinys">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1143000"/>
          </a:xfrm>
        </p:spPr>
        <p:txBody>
          <a:bodyPr/>
          <a:lstStyle/>
          <a:p>
            <a:r>
              <a:rPr lang="lt-LT" smtClean="0"/>
              <a:t>Spustelėkite, jei norite keisite ruoš. pav. stilių</a:t>
            </a:r>
            <a:endParaRPr lang="lt-LT"/>
          </a:p>
        </p:txBody>
      </p:sp>
      <p:sp>
        <p:nvSpPr>
          <p:cNvPr id="3" name="Teksto vietos rezervavimo ženklas 2"/>
          <p:cNvSpPr>
            <a:spLocks noGrp="1"/>
          </p:cNvSpPr>
          <p:nvPr>
            <p:ph type="body" sz="half" idx="1"/>
          </p:nvPr>
        </p:nvSpPr>
        <p:spPr>
          <a:xfrm>
            <a:off x="457200" y="1600200"/>
            <a:ext cx="4038600" cy="4525963"/>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26F86EC9-84C7-473B-9DA2-EA0A475FC320}" type="slidenum">
              <a:rPr lang="lt-LT"/>
              <a:pPr>
                <a:defRPr/>
              </a:pPr>
              <a:t>‹#›</a:t>
            </a:fld>
            <a:endParaRPr lang="lt-LT"/>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Turinio vietos rezervavimo ženklas 2"/>
          <p:cNvSpPr>
            <a:spLocks noGrp="1"/>
          </p:cNvSpPr>
          <p:nvPr>
            <p:ph idx="1"/>
          </p:nvPr>
        </p:nvSpPr>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B2487DE0-0558-4BA4-9931-33913FF85347}" type="slidenum">
              <a:rPr lang="lt-LT"/>
              <a:pPr>
                <a:defRPr/>
              </a:pPr>
              <a:t>‹#›</a:t>
            </a:fld>
            <a:endParaRPr lang="lt-LT"/>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smtClean="0"/>
              <a:t>Spustelėkite, jei norite keisite ruoš. pav. stilių</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t-LT" smtClean="0"/>
              <a:t>Spustelėkite ruošinio teksto stiliams keisti</a:t>
            </a:r>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DB4C70FD-C0BB-4E72-AC8F-3D0AE64240E3}" type="slidenum">
              <a:rPr lang="lt-LT"/>
              <a:pPr>
                <a:defRPr/>
              </a:pPr>
              <a:t>‹#›</a:t>
            </a:fld>
            <a:endParaRPr lang="lt-LT"/>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52E033D2-64D9-415F-AECC-D17FC77F26C5}" type="slidenum">
              <a:rPr lang="lt-LT"/>
              <a:pPr>
                <a:defRPr/>
              </a:pPr>
              <a:t>‹#›</a:t>
            </a:fld>
            <a:endParaRPr lang="lt-LT"/>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smtClean="0"/>
              <a:t>Spustelėkite, jei norite keisite ruoš. pav. stilių</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Spustelėkite ruošinio teksto stiliams keisti</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Spustelėkite ruošinio teksto stiliams keisti</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Rectangle 4"/>
          <p:cNvSpPr>
            <a:spLocks noGrp="1" noChangeArrowheads="1"/>
          </p:cNvSpPr>
          <p:nvPr>
            <p:ph type="dt" sz="half" idx="10"/>
          </p:nvPr>
        </p:nvSpPr>
        <p:spPr>
          <a:ln/>
        </p:spPr>
        <p:txBody>
          <a:bodyPr/>
          <a:lstStyle>
            <a:lvl1pPr>
              <a:defRPr/>
            </a:lvl1pPr>
          </a:lstStyle>
          <a:p>
            <a:pPr>
              <a:defRPr/>
            </a:pPr>
            <a:endParaRPr lang="lt-LT"/>
          </a:p>
        </p:txBody>
      </p:sp>
      <p:sp>
        <p:nvSpPr>
          <p:cNvPr id="8" name="Rectangle 5"/>
          <p:cNvSpPr>
            <a:spLocks noGrp="1" noChangeArrowheads="1"/>
          </p:cNvSpPr>
          <p:nvPr>
            <p:ph type="ftr" sz="quarter" idx="11"/>
          </p:nvPr>
        </p:nvSpPr>
        <p:spPr>
          <a:ln/>
        </p:spPr>
        <p:txBody>
          <a:bodyPr/>
          <a:lstStyle>
            <a:lvl1pPr>
              <a:defRPr/>
            </a:lvl1pPr>
          </a:lstStyle>
          <a:p>
            <a:pPr>
              <a:defRPr/>
            </a:pPr>
            <a:endParaRPr lang="lt-LT"/>
          </a:p>
        </p:txBody>
      </p:sp>
      <p:sp>
        <p:nvSpPr>
          <p:cNvPr id="9" name="Rectangle 6"/>
          <p:cNvSpPr>
            <a:spLocks noGrp="1" noChangeArrowheads="1"/>
          </p:cNvSpPr>
          <p:nvPr>
            <p:ph type="sldNum" sz="quarter" idx="12"/>
          </p:nvPr>
        </p:nvSpPr>
        <p:spPr>
          <a:ln/>
        </p:spPr>
        <p:txBody>
          <a:bodyPr/>
          <a:lstStyle>
            <a:lvl1pPr>
              <a:defRPr/>
            </a:lvl1pPr>
          </a:lstStyle>
          <a:p>
            <a:pPr>
              <a:defRPr/>
            </a:pPr>
            <a:fld id="{F9902C78-7423-4F92-BAAD-5BBC38ACE9D6}" type="slidenum">
              <a:rPr lang="lt-LT"/>
              <a:pPr>
                <a:defRPr/>
              </a:pPr>
              <a:t>‹#›</a:t>
            </a:fld>
            <a:endParaRPr lang="lt-LT"/>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Rectangle 4"/>
          <p:cNvSpPr>
            <a:spLocks noGrp="1" noChangeArrowheads="1"/>
          </p:cNvSpPr>
          <p:nvPr>
            <p:ph type="dt" sz="half" idx="10"/>
          </p:nvPr>
        </p:nvSpPr>
        <p:spPr>
          <a:ln/>
        </p:spPr>
        <p:txBody>
          <a:bodyPr/>
          <a:lstStyle>
            <a:lvl1pPr>
              <a:defRPr/>
            </a:lvl1pPr>
          </a:lstStyle>
          <a:p>
            <a:pPr>
              <a:defRPr/>
            </a:pPr>
            <a:endParaRPr lang="lt-LT"/>
          </a:p>
        </p:txBody>
      </p:sp>
      <p:sp>
        <p:nvSpPr>
          <p:cNvPr id="4" name="Rectangle 5"/>
          <p:cNvSpPr>
            <a:spLocks noGrp="1" noChangeArrowheads="1"/>
          </p:cNvSpPr>
          <p:nvPr>
            <p:ph type="ftr" sz="quarter" idx="11"/>
          </p:nvPr>
        </p:nvSpPr>
        <p:spPr>
          <a:ln/>
        </p:spPr>
        <p:txBody>
          <a:bodyPr/>
          <a:lstStyle>
            <a:lvl1pPr>
              <a:defRPr/>
            </a:lvl1pPr>
          </a:lstStyle>
          <a:p>
            <a:pPr>
              <a:defRPr/>
            </a:pPr>
            <a:endParaRPr lang="lt-LT"/>
          </a:p>
        </p:txBody>
      </p:sp>
      <p:sp>
        <p:nvSpPr>
          <p:cNvPr id="5" name="Rectangle 6"/>
          <p:cNvSpPr>
            <a:spLocks noGrp="1" noChangeArrowheads="1"/>
          </p:cNvSpPr>
          <p:nvPr>
            <p:ph type="sldNum" sz="quarter" idx="12"/>
          </p:nvPr>
        </p:nvSpPr>
        <p:spPr>
          <a:ln/>
        </p:spPr>
        <p:txBody>
          <a:bodyPr/>
          <a:lstStyle>
            <a:lvl1pPr>
              <a:defRPr/>
            </a:lvl1pPr>
          </a:lstStyle>
          <a:p>
            <a:pPr>
              <a:defRPr/>
            </a:pPr>
            <a:fld id="{CE186CE6-F0BE-49B1-9CF4-0F491826F61E}" type="slidenum">
              <a:rPr lang="lt-LT"/>
              <a:pPr>
                <a:defRPr/>
              </a:pPr>
              <a:t>‹#›</a:t>
            </a:fld>
            <a:endParaRPr lang="lt-LT"/>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lt-LT"/>
          </a:p>
        </p:txBody>
      </p:sp>
      <p:sp>
        <p:nvSpPr>
          <p:cNvPr id="3" name="Rectangle 5"/>
          <p:cNvSpPr>
            <a:spLocks noGrp="1" noChangeArrowheads="1"/>
          </p:cNvSpPr>
          <p:nvPr>
            <p:ph type="ftr" sz="quarter" idx="11"/>
          </p:nvPr>
        </p:nvSpPr>
        <p:spPr>
          <a:ln/>
        </p:spPr>
        <p:txBody>
          <a:bodyPr/>
          <a:lstStyle>
            <a:lvl1pPr>
              <a:defRPr/>
            </a:lvl1pPr>
          </a:lstStyle>
          <a:p>
            <a:pPr>
              <a:defRPr/>
            </a:pPr>
            <a:endParaRPr lang="lt-LT"/>
          </a:p>
        </p:txBody>
      </p:sp>
      <p:sp>
        <p:nvSpPr>
          <p:cNvPr id="4" name="Rectangle 6"/>
          <p:cNvSpPr>
            <a:spLocks noGrp="1" noChangeArrowheads="1"/>
          </p:cNvSpPr>
          <p:nvPr>
            <p:ph type="sldNum" sz="quarter" idx="12"/>
          </p:nvPr>
        </p:nvSpPr>
        <p:spPr>
          <a:ln/>
        </p:spPr>
        <p:txBody>
          <a:bodyPr/>
          <a:lstStyle>
            <a:lvl1pPr>
              <a:defRPr/>
            </a:lvl1pPr>
          </a:lstStyle>
          <a:p>
            <a:pPr>
              <a:defRPr/>
            </a:pPr>
            <a:fld id="{5EDFF5AF-A8AE-4E5A-9764-438E4964C35E}" type="slidenum">
              <a:rPr lang="lt-LT"/>
              <a:pPr>
                <a:defRPr/>
              </a:pPr>
              <a:t>‹#›</a:t>
            </a:fld>
            <a:endParaRPr lang="lt-LT"/>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smtClean="0"/>
              <a:t>Spustelėkite, jei norite keisite ruoš. pav. stilių</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Spustelėkite ruošinio teksto stiliams keisti</a:t>
            </a:r>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959BCCC6-6E79-4285-A2B5-FBB31ABA853A}" type="slidenum">
              <a:rPr lang="lt-LT"/>
              <a:pPr>
                <a:defRPr/>
              </a:pPr>
              <a:t>‹#›</a:t>
            </a:fld>
            <a:endParaRPr lang="lt-LT"/>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smtClean="0"/>
              <a:t>Spustelėkite, jei norite keisite ruoš. pav. stilių</a:t>
            </a:r>
            <a:endParaRPr lang="lt-LT"/>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t-LT" noProof="0" smtClean="0"/>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Spustelėkite ruošinio teksto stiliams keisti</a:t>
            </a:r>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3AFB6881-67CF-49AB-BF2A-50C9E2704FEE}" type="slidenum">
              <a:rPr lang="lt-LT"/>
              <a:pPr>
                <a:defRPr/>
              </a:pPr>
              <a:t>‹#›</a:t>
            </a:fld>
            <a:endParaRPr lang="lt-LT"/>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lt-LT"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lt-L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lt-L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87A82D6-39B9-40AA-82E0-2172075A28F1}" type="slidenum">
              <a:rPr lang="lt-LT"/>
              <a:pPr>
                <a:defRPr/>
              </a:pPr>
              <a:t>‹#›</a:t>
            </a:fld>
            <a:endParaRPr lang="lt-L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fade/>
  </p:transition>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40.png"/></Relationships>
</file>

<file path=ppt/slides/_rels/slide12.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4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prisijungusi.lt/" TargetMode="External"/><Relationship Id="rId2" Type="http://schemas.openxmlformats.org/officeDocument/2006/relationships/hyperlink" Target="http://ivpk.lrv.lt/"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www.epaslaugos.lt/" TargetMode="External"/><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hyperlink" Target="http://www.rinkejopuslapis.lt/" TargetMode="External"/><Relationship Id="rId7"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hyperlink" Target="http://www.lrs.l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29.png"/><Relationship Id="rId5" Type="http://schemas.openxmlformats.org/officeDocument/2006/relationships/image" Target="../media/image28.png"/><Relationship Id="rId10" Type="http://schemas.openxmlformats.org/officeDocument/2006/relationships/image" Target="../media/image33.png"/><Relationship Id="rId4" Type="http://schemas.openxmlformats.org/officeDocument/2006/relationships/image" Target="../media/image27.png"/><Relationship Id="rId9" Type="http://schemas.openxmlformats.org/officeDocument/2006/relationships/image" Target="../media/image32.png"/></Relationships>
</file>

<file path=ppt/slides/_rels/slide9.xml.rels><?xml version="1.0" encoding="UTF-8" standalone="yes"?>
<Relationships xmlns="http://schemas.openxmlformats.org/package/2006/relationships"><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396876" y="1412776"/>
            <a:ext cx="8351837" cy="1470025"/>
          </a:xfrm>
        </p:spPr>
        <p:txBody>
          <a:bodyPr/>
          <a:lstStyle/>
          <a:p>
            <a:pPr eaLnBrk="1" hangingPunct="1">
              <a:defRPr/>
            </a:pPr>
            <a:r>
              <a:rPr lang="lt-LT" sz="2400" b="1" dirty="0" smtClean="0">
                <a:solidFill>
                  <a:srgbClr val="0070C0"/>
                </a:solidFill>
                <a:effectLst>
                  <a:outerShdw blurRad="38100" dist="38100" dir="2700000" algn="tl">
                    <a:srgbClr val="C0C0C0"/>
                  </a:outerShdw>
                </a:effectLst>
              </a:rPr>
              <a:t>ES 2007-2013 m. struktūrinės paramos Lietuvos informacinės visuomenės plėtrai rezultatai</a:t>
            </a:r>
          </a:p>
        </p:txBody>
      </p:sp>
      <p:sp>
        <p:nvSpPr>
          <p:cNvPr id="8" name="Subtitle 2"/>
          <p:cNvSpPr txBox="1">
            <a:spLocks/>
          </p:cNvSpPr>
          <p:nvPr/>
        </p:nvSpPr>
        <p:spPr>
          <a:xfrm>
            <a:off x="524515" y="4687661"/>
            <a:ext cx="8064500" cy="864096"/>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lgn="ctr" eaLnBrk="1" hangingPunct="1">
              <a:lnSpc>
                <a:spcPct val="110000"/>
              </a:lnSpc>
              <a:spcBef>
                <a:spcPct val="0"/>
              </a:spcBef>
              <a:buNone/>
            </a:pPr>
            <a:r>
              <a:rPr lang="lt-LT" sz="1800" dirty="0" smtClean="0">
                <a:solidFill>
                  <a:srgbClr val="D2842E"/>
                </a:solidFill>
                <a:latin typeface="Calibri" pitchFamily="34" charset="0"/>
                <a:cs typeface="Calibri" pitchFamily="34" charset="0"/>
              </a:rPr>
              <a:t>Lietuvos Respublikos Seimo Informacinės visuomenės plėtros komiteto posėdis</a:t>
            </a:r>
          </a:p>
          <a:p>
            <a:pPr marL="0" indent="0" algn="ctr" eaLnBrk="1" hangingPunct="1">
              <a:lnSpc>
                <a:spcPct val="110000"/>
              </a:lnSpc>
              <a:spcBef>
                <a:spcPct val="0"/>
              </a:spcBef>
              <a:buNone/>
            </a:pPr>
            <a:r>
              <a:rPr lang="lt-LT" sz="1800" dirty="0" smtClean="0">
                <a:solidFill>
                  <a:srgbClr val="D2842E"/>
                </a:solidFill>
                <a:latin typeface="Calibri" pitchFamily="34" charset="0"/>
                <a:cs typeface="Calibri" pitchFamily="34" charset="0"/>
              </a:rPr>
              <a:t>2015-10-14</a:t>
            </a:r>
          </a:p>
        </p:txBody>
      </p:sp>
      <p:pic>
        <p:nvPicPr>
          <p:cNvPr id="3" name="Paveikslėlis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57066" y="260648"/>
            <a:ext cx="3238500" cy="847725"/>
          </a:xfrm>
          <a:prstGeom prst="rect">
            <a:avLst/>
          </a:prstGeom>
        </p:spPr>
      </p:pic>
      <p:pic>
        <p:nvPicPr>
          <p:cNvPr id="6" name="Paveikslėlis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75471" y="2768080"/>
            <a:ext cx="2913046" cy="1832620"/>
          </a:xfrm>
          <a:prstGeom prst="rect">
            <a:avLst/>
          </a:prstGeom>
        </p:spPr>
      </p:pic>
      <p:pic>
        <p:nvPicPr>
          <p:cNvPr id="7" name="Paveikslėlis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3377" y="2768080"/>
            <a:ext cx="2913045" cy="1832620"/>
          </a:xfrm>
          <a:prstGeom prst="rect">
            <a:avLst/>
          </a:prstGeom>
        </p:spPr>
      </p:pic>
      <p:pic>
        <p:nvPicPr>
          <p:cNvPr id="9" name="Paveikslėlis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64424" y="2768080"/>
            <a:ext cx="2913045" cy="1832620"/>
          </a:xfrm>
          <a:prstGeom prst="rect">
            <a:avLst/>
          </a:prstGeom>
        </p:spPr>
      </p:pic>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ChangeArrowheads="1"/>
          </p:cNvSpPr>
          <p:nvPr/>
        </p:nvSpPr>
        <p:spPr bwMode="auto">
          <a:xfrm>
            <a:off x="1748110" y="208472"/>
            <a:ext cx="692308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r>
              <a:rPr lang="lt-LT" sz="2400" b="1" kern="0" dirty="0" smtClean="0">
                <a:solidFill>
                  <a:schemeClr val="accent6">
                    <a:lumMod val="75000"/>
                  </a:schemeClr>
                </a:solidFill>
                <a:effectLst>
                  <a:outerShdw blurRad="38100" dist="38100" dir="2700000" algn="tl">
                    <a:srgbClr val="C0C0C0"/>
                  </a:outerShdw>
                </a:effectLst>
                <a:cs typeface="Times New Roman" pitchFamily="18" charset="0"/>
              </a:rPr>
              <a:t>Sukurti rezultatai ir jų priežiūra</a:t>
            </a:r>
            <a:endParaRPr lang="lt-LT" sz="2400" b="1" kern="0" dirty="0">
              <a:solidFill>
                <a:schemeClr val="accent6">
                  <a:lumMod val="75000"/>
                </a:schemeClr>
              </a:solidFill>
              <a:effectLst>
                <a:outerShdw blurRad="38100" dist="38100" dir="2700000" algn="tl">
                  <a:srgbClr val="C0C0C0"/>
                </a:outerShdw>
              </a:effectLst>
              <a:cs typeface="Times New Roman" pitchFamily="18" charset="0"/>
            </a:endParaRPr>
          </a:p>
        </p:txBody>
      </p:sp>
      <p:sp>
        <p:nvSpPr>
          <p:cNvPr id="3" name="TextBox 2"/>
          <p:cNvSpPr txBox="1"/>
          <p:nvPr/>
        </p:nvSpPr>
        <p:spPr>
          <a:xfrm>
            <a:off x="423411" y="1556792"/>
            <a:ext cx="8280920" cy="4339650"/>
          </a:xfrm>
          <a:prstGeom prst="rect">
            <a:avLst/>
          </a:prstGeom>
          <a:noFill/>
        </p:spPr>
        <p:txBody>
          <a:bodyPr wrap="square" rtlCol="0">
            <a:spAutoFit/>
          </a:bodyPr>
          <a:lstStyle/>
          <a:p>
            <a:pPr marL="457200" indent="-193675">
              <a:buFont typeface="Arial" panose="020B0604020202020204" pitchFamily="34" charset="0"/>
              <a:buChar char="•"/>
            </a:pPr>
            <a:r>
              <a:rPr lang="lt-LT" sz="2000" dirty="0" smtClean="0">
                <a:solidFill>
                  <a:schemeClr val="accent6"/>
                </a:solidFill>
              </a:rPr>
              <a:t>Projektams taikomi </a:t>
            </a:r>
            <a:r>
              <a:rPr lang="lt-LT" sz="2000" b="1" dirty="0" smtClean="0">
                <a:solidFill>
                  <a:schemeClr val="accent6"/>
                </a:solidFill>
              </a:rPr>
              <a:t>rezultato rodikliai</a:t>
            </a:r>
            <a:r>
              <a:rPr lang="lt-LT" sz="2000" dirty="0" smtClean="0">
                <a:solidFill>
                  <a:schemeClr val="accent6"/>
                </a:solidFill>
              </a:rPr>
              <a:t>, kuriuos privaloma pasiekti:</a:t>
            </a:r>
          </a:p>
          <a:p>
            <a:pPr marL="720725" lvl="1" indent="-184150">
              <a:buFont typeface="Arial" panose="020B0604020202020204" pitchFamily="34" charset="0"/>
              <a:buChar char="•"/>
            </a:pPr>
            <a:r>
              <a:rPr lang="lt-LT" sz="1800" dirty="0" smtClean="0">
                <a:solidFill>
                  <a:schemeClr val="accent6"/>
                </a:solidFill>
              </a:rPr>
              <a:t>Sukurtų </a:t>
            </a:r>
            <a:r>
              <a:rPr lang="lt-LT" sz="1800" dirty="0">
                <a:solidFill>
                  <a:schemeClr val="accent6"/>
                </a:solidFill>
              </a:rPr>
              <a:t>elektroninių paslaugų vartotojų dalis (iš visų atitinkamų paslaugų vartotojų) po 2 metų nuo atitinkamų elektroninių paslaugų </a:t>
            </a:r>
            <a:r>
              <a:rPr lang="lt-LT" sz="1800" dirty="0" smtClean="0">
                <a:solidFill>
                  <a:schemeClr val="accent6"/>
                </a:solidFill>
              </a:rPr>
              <a:t>sukūrimo – ne mažiau kaip 30 proc.;</a:t>
            </a:r>
          </a:p>
          <a:p>
            <a:pPr marL="720725" lvl="1" indent="-184150">
              <a:buFont typeface="Arial" panose="020B0604020202020204" pitchFamily="34" charset="0"/>
              <a:buChar char="•"/>
            </a:pPr>
            <a:r>
              <a:rPr lang="lt-LT" sz="1800" dirty="0" smtClean="0">
                <a:solidFill>
                  <a:schemeClr val="accent6"/>
                </a:solidFill>
              </a:rPr>
              <a:t>Sukurtų </a:t>
            </a:r>
            <a:r>
              <a:rPr lang="lt-LT" sz="1800" dirty="0">
                <a:solidFill>
                  <a:schemeClr val="accent6"/>
                </a:solidFill>
              </a:rPr>
              <a:t>elektroninių paslaugų vartotojų, teigiamai vertinančių šias paslaugas, dalis po 2 metų nuo atitinkamų elektroninių paslaugų </a:t>
            </a:r>
            <a:r>
              <a:rPr lang="lt-LT" sz="1800" dirty="0" smtClean="0">
                <a:solidFill>
                  <a:schemeClr val="accent6"/>
                </a:solidFill>
              </a:rPr>
              <a:t>sukūrimo – ne mažiau kaip 70 proc.</a:t>
            </a:r>
            <a:endParaRPr lang="lt-LT" sz="1800" dirty="0">
              <a:solidFill>
                <a:schemeClr val="accent6"/>
              </a:solidFill>
            </a:endParaRPr>
          </a:p>
          <a:p>
            <a:pPr marL="457200" indent="-193675">
              <a:buFont typeface="Arial" panose="020B0604020202020204" pitchFamily="34" charset="0"/>
              <a:buChar char="•"/>
            </a:pPr>
            <a:endParaRPr lang="lt-LT" sz="2000" dirty="0" smtClean="0">
              <a:solidFill>
                <a:schemeClr val="accent6"/>
              </a:solidFill>
            </a:endParaRPr>
          </a:p>
          <a:p>
            <a:pPr marL="457200" indent="-193675">
              <a:buFont typeface="Arial" panose="020B0604020202020204" pitchFamily="34" charset="0"/>
              <a:buChar char="•"/>
            </a:pPr>
            <a:r>
              <a:rPr lang="lt-LT" sz="2000" dirty="0" smtClean="0">
                <a:solidFill>
                  <a:schemeClr val="accent6"/>
                </a:solidFill>
              </a:rPr>
              <a:t>Projektų </a:t>
            </a:r>
            <a:r>
              <a:rPr lang="lt-LT" sz="2000" b="1" dirty="0" smtClean="0">
                <a:solidFill>
                  <a:schemeClr val="accent6"/>
                </a:solidFill>
              </a:rPr>
              <a:t>tęstinumo reikalavimai </a:t>
            </a:r>
            <a:r>
              <a:rPr lang="lt-LT" sz="2000" dirty="0" smtClean="0">
                <a:solidFill>
                  <a:schemeClr val="accent6"/>
                </a:solidFill>
              </a:rPr>
              <a:t>projektų vykdytojams</a:t>
            </a:r>
            <a:r>
              <a:rPr lang="lt-LT" sz="2000" b="1" dirty="0" smtClean="0">
                <a:solidFill>
                  <a:schemeClr val="accent6"/>
                </a:solidFill>
              </a:rPr>
              <a:t>:</a:t>
            </a:r>
          </a:p>
          <a:p>
            <a:pPr marL="720725" lvl="1" indent="-184150">
              <a:buFont typeface="Arial" panose="020B0604020202020204" pitchFamily="34" charset="0"/>
              <a:buChar char="•"/>
            </a:pPr>
            <a:r>
              <a:rPr lang="lt-LT" sz="1800" dirty="0" smtClean="0">
                <a:solidFill>
                  <a:schemeClr val="accent6"/>
                </a:solidFill>
              </a:rPr>
              <a:t>Turi sudaryti galimybę vartotojams </a:t>
            </a:r>
            <a:r>
              <a:rPr lang="lt-LT" sz="1800" dirty="0">
                <a:solidFill>
                  <a:schemeClr val="accent6"/>
                </a:solidFill>
              </a:rPr>
              <a:t>pateikti atsiliepimus apie įdiegtų </a:t>
            </a:r>
            <a:r>
              <a:rPr lang="lt-LT" sz="1800" dirty="0" smtClean="0">
                <a:solidFill>
                  <a:schemeClr val="accent6"/>
                </a:solidFill>
              </a:rPr>
              <a:t>el. paslaugų </a:t>
            </a:r>
            <a:r>
              <a:rPr lang="lt-LT" sz="1800" dirty="0">
                <a:solidFill>
                  <a:schemeClr val="accent6"/>
                </a:solidFill>
              </a:rPr>
              <a:t>teikimo kokybę ir pasiūlymus dėl jų tobulinimo. </a:t>
            </a:r>
            <a:endParaRPr lang="lt-LT" sz="1800" dirty="0" smtClean="0">
              <a:solidFill>
                <a:schemeClr val="accent6"/>
              </a:solidFill>
            </a:endParaRPr>
          </a:p>
          <a:p>
            <a:pPr marL="720725" lvl="1" indent="-184150">
              <a:buFont typeface="Arial" panose="020B0604020202020204" pitchFamily="34" charset="0"/>
              <a:buChar char="•"/>
            </a:pPr>
            <a:r>
              <a:rPr lang="lt-LT" sz="1800" dirty="0" smtClean="0">
                <a:solidFill>
                  <a:schemeClr val="accent6"/>
                </a:solidFill>
              </a:rPr>
              <a:t>2 m. </a:t>
            </a:r>
            <a:r>
              <a:rPr lang="lt-LT" sz="1800" dirty="0">
                <a:solidFill>
                  <a:schemeClr val="accent6"/>
                </a:solidFill>
              </a:rPr>
              <a:t>po projekto </a:t>
            </a:r>
            <a:r>
              <a:rPr lang="lt-LT" sz="1800" dirty="0" err="1" smtClean="0">
                <a:solidFill>
                  <a:schemeClr val="accent6"/>
                </a:solidFill>
              </a:rPr>
              <a:t>pab</a:t>
            </a:r>
            <a:r>
              <a:rPr lang="lt-LT" sz="1800" dirty="0" smtClean="0">
                <a:solidFill>
                  <a:schemeClr val="accent6"/>
                </a:solidFill>
              </a:rPr>
              <a:t>. turi vertinti </a:t>
            </a:r>
            <a:r>
              <a:rPr lang="lt-LT" sz="1800" dirty="0">
                <a:solidFill>
                  <a:schemeClr val="accent6"/>
                </a:solidFill>
              </a:rPr>
              <a:t>pateikiamus atsiliepimus </a:t>
            </a:r>
            <a:r>
              <a:rPr lang="lt-LT" sz="1800" dirty="0" smtClean="0">
                <a:solidFill>
                  <a:schemeClr val="accent6"/>
                </a:solidFill>
              </a:rPr>
              <a:t>bei pasiūlymus </a:t>
            </a:r>
            <a:r>
              <a:rPr lang="lt-LT" sz="1800" dirty="0">
                <a:solidFill>
                  <a:schemeClr val="accent6"/>
                </a:solidFill>
              </a:rPr>
              <a:t>ir jų </a:t>
            </a:r>
            <a:r>
              <a:rPr lang="lt-LT" sz="1800" dirty="0" smtClean="0">
                <a:solidFill>
                  <a:schemeClr val="accent6"/>
                </a:solidFill>
              </a:rPr>
              <a:t>pagrindu tobulinti </a:t>
            </a:r>
            <a:r>
              <a:rPr lang="lt-LT" sz="1800" dirty="0">
                <a:solidFill>
                  <a:schemeClr val="accent6"/>
                </a:solidFill>
              </a:rPr>
              <a:t>projekto metu įdiegtas </a:t>
            </a:r>
            <a:r>
              <a:rPr lang="lt-LT" sz="1800" dirty="0" smtClean="0">
                <a:solidFill>
                  <a:schemeClr val="accent6"/>
                </a:solidFill>
              </a:rPr>
              <a:t>el. paslaugas.</a:t>
            </a:r>
          </a:p>
          <a:p>
            <a:pPr marL="720725" lvl="1" indent="-184150">
              <a:buFont typeface="Arial" panose="020B0604020202020204" pitchFamily="34" charset="0"/>
              <a:buChar char="•"/>
            </a:pPr>
            <a:r>
              <a:rPr lang="lt-LT" sz="1800" dirty="0" smtClean="0">
                <a:solidFill>
                  <a:schemeClr val="accent6"/>
                </a:solidFill>
              </a:rPr>
              <a:t>Turi užtikrinti sukurtų </a:t>
            </a:r>
            <a:r>
              <a:rPr lang="lt-LT" sz="1800" dirty="0">
                <a:solidFill>
                  <a:schemeClr val="accent6"/>
                </a:solidFill>
              </a:rPr>
              <a:t>elektroninių paslaugų teikimą </a:t>
            </a:r>
            <a:r>
              <a:rPr lang="lt-LT" sz="1800" dirty="0" smtClean="0">
                <a:solidFill>
                  <a:schemeClr val="accent6"/>
                </a:solidFill>
              </a:rPr>
              <a:t>5 </a:t>
            </a:r>
            <a:r>
              <a:rPr lang="lt-LT" sz="1800" dirty="0">
                <a:solidFill>
                  <a:schemeClr val="accent6"/>
                </a:solidFill>
              </a:rPr>
              <a:t>metus nuo projekto veiklų įgyvendinimo </a:t>
            </a:r>
            <a:r>
              <a:rPr lang="lt-LT" sz="1800" dirty="0" smtClean="0">
                <a:solidFill>
                  <a:schemeClr val="accent6"/>
                </a:solidFill>
              </a:rPr>
              <a:t>pabaigos.</a:t>
            </a:r>
            <a:endParaRPr lang="lt-LT" sz="1800" dirty="0">
              <a:solidFill>
                <a:schemeClr val="accent6"/>
              </a:solidFill>
            </a:endParaRPr>
          </a:p>
        </p:txBody>
      </p:sp>
    </p:spTree>
    <p:extLst>
      <p:ext uri="{BB962C8B-B14F-4D97-AF65-F5344CB8AC3E}">
        <p14:creationId xmlns:p14="http://schemas.microsoft.com/office/powerpoint/2010/main" val="1818001850"/>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748110" y="208472"/>
            <a:ext cx="6923087" cy="1143000"/>
          </a:xfrm>
        </p:spPr>
        <p:txBody>
          <a:bodyPr/>
          <a:lstStyle/>
          <a:p>
            <a:pPr>
              <a:defRPr/>
            </a:pPr>
            <a:r>
              <a:rPr lang="nl-NL" sz="2400" b="1" dirty="0">
                <a:solidFill>
                  <a:schemeClr val="accent6">
                    <a:lumMod val="75000"/>
                  </a:schemeClr>
                </a:solidFill>
                <a:effectLst>
                  <a:outerShdw blurRad="38100" dist="38100" dir="2700000" algn="tl">
                    <a:srgbClr val="C0C0C0"/>
                  </a:outerShdw>
                </a:effectLst>
                <a:cs typeface="Times New Roman" pitchFamily="18" charset="0"/>
              </a:rPr>
              <a:t>Lietuva 2007-2015 metais:</a:t>
            </a:r>
            <a:br>
              <a:rPr lang="nl-NL" sz="2400" b="1" dirty="0">
                <a:solidFill>
                  <a:schemeClr val="accent6">
                    <a:lumMod val="75000"/>
                  </a:schemeClr>
                </a:solidFill>
                <a:effectLst>
                  <a:outerShdw blurRad="38100" dist="38100" dir="2700000" algn="tl">
                    <a:srgbClr val="C0C0C0"/>
                  </a:outerShdw>
                </a:effectLst>
                <a:cs typeface="Times New Roman" pitchFamily="18" charset="0"/>
              </a:rPr>
            </a:br>
            <a:r>
              <a:rPr lang="nl-NL" sz="2400" b="1" dirty="0">
                <a:solidFill>
                  <a:schemeClr val="accent6">
                    <a:lumMod val="75000"/>
                  </a:schemeClr>
                </a:solidFill>
                <a:effectLst>
                  <a:outerShdw blurRad="38100" dist="38100" dir="2700000" algn="tl">
                    <a:srgbClr val="C0C0C0"/>
                  </a:outerShdw>
                </a:effectLst>
                <a:cs typeface="Times New Roman" pitchFamily="18" charset="0"/>
              </a:rPr>
              <a:t> šiek tiek </a:t>
            </a:r>
            <a:r>
              <a:rPr lang="nl-NL" sz="2400" b="1" dirty="0" smtClean="0">
                <a:solidFill>
                  <a:schemeClr val="accent6">
                    <a:lumMod val="75000"/>
                  </a:schemeClr>
                </a:solidFill>
                <a:effectLst>
                  <a:outerShdw blurRad="38100" dist="38100" dir="2700000" algn="tl">
                    <a:srgbClr val="C0C0C0"/>
                  </a:outerShdw>
                </a:effectLst>
                <a:cs typeface="Times New Roman" pitchFamily="18" charset="0"/>
              </a:rPr>
              <a:t>statistikos</a:t>
            </a: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 (1)</a:t>
            </a:r>
            <a:endParaRPr lang="nl-NL" sz="2400" b="1" dirty="0">
              <a:solidFill>
                <a:schemeClr val="accent6">
                  <a:lumMod val="75000"/>
                </a:schemeClr>
              </a:solidFill>
              <a:effectLst>
                <a:outerShdw blurRad="38100" dist="38100" dir="2700000" algn="tl">
                  <a:srgbClr val="C0C0C0"/>
                </a:outerShdw>
              </a:effectLst>
              <a:cs typeface="Times New Roman" pitchFamily="18" charset="0"/>
            </a:endParaRPr>
          </a:p>
        </p:txBody>
      </p:sp>
      <p:pic>
        <p:nvPicPr>
          <p:cNvPr id="4" name="Paveikslėlis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162050"/>
            <a:ext cx="5148263"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aveikslėlis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0800" y="3752850"/>
            <a:ext cx="5243513"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tačiakampis 5"/>
          <p:cNvSpPr>
            <a:spLocks noChangeArrowheads="1"/>
          </p:cNvSpPr>
          <p:nvPr/>
        </p:nvSpPr>
        <p:spPr bwMode="auto">
          <a:xfrm>
            <a:off x="5364163" y="1773238"/>
            <a:ext cx="3635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lt-LT" altLang="en-US" sz="2000" b="1" dirty="0">
                <a:solidFill>
                  <a:srgbClr val="00B050"/>
                </a:solidFill>
              </a:rPr>
              <a:t>36,8 proc. namų ūkių naudojo 30 </a:t>
            </a:r>
            <a:r>
              <a:rPr lang="lt-LT" altLang="en-US" sz="2000" b="1" dirty="0" err="1">
                <a:solidFill>
                  <a:srgbClr val="00B050"/>
                </a:solidFill>
              </a:rPr>
              <a:t>Mb</a:t>
            </a:r>
            <a:r>
              <a:rPr lang="lt-LT" altLang="en-US" sz="2000" b="1" dirty="0">
                <a:solidFill>
                  <a:srgbClr val="00B050"/>
                </a:solidFill>
              </a:rPr>
              <a:t>/s ir spartesnį interneto ryšį</a:t>
            </a:r>
            <a:endParaRPr lang="en-US" altLang="en-US" sz="2000" b="1" dirty="0">
              <a:solidFill>
                <a:srgbClr val="00B050"/>
              </a:solidFill>
            </a:endParaRPr>
          </a:p>
        </p:txBody>
      </p:sp>
    </p:spTree>
    <p:extLst>
      <p:ext uri="{BB962C8B-B14F-4D97-AF65-F5344CB8AC3E}">
        <p14:creationId xmlns:p14="http://schemas.microsoft.com/office/powerpoint/2010/main" val="731054914"/>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748110" y="208472"/>
            <a:ext cx="6923087" cy="1143000"/>
          </a:xfrm>
        </p:spPr>
        <p:txBody>
          <a:bodyPr/>
          <a:lstStyle/>
          <a:p>
            <a:pPr>
              <a:defRPr/>
            </a:pPr>
            <a:r>
              <a:rPr lang="nl-NL" sz="2400" b="1" dirty="0">
                <a:solidFill>
                  <a:schemeClr val="accent6">
                    <a:lumMod val="75000"/>
                  </a:schemeClr>
                </a:solidFill>
                <a:effectLst>
                  <a:outerShdw blurRad="38100" dist="38100" dir="2700000" algn="tl">
                    <a:srgbClr val="C0C0C0"/>
                  </a:outerShdw>
                </a:effectLst>
                <a:cs typeface="Times New Roman" pitchFamily="18" charset="0"/>
              </a:rPr>
              <a:t>Lietuva 2007-2015 metais:</a:t>
            </a:r>
            <a:br>
              <a:rPr lang="nl-NL" sz="2400" b="1" dirty="0">
                <a:solidFill>
                  <a:schemeClr val="accent6">
                    <a:lumMod val="75000"/>
                  </a:schemeClr>
                </a:solidFill>
                <a:effectLst>
                  <a:outerShdw blurRad="38100" dist="38100" dir="2700000" algn="tl">
                    <a:srgbClr val="C0C0C0"/>
                  </a:outerShdw>
                </a:effectLst>
                <a:cs typeface="Times New Roman" pitchFamily="18" charset="0"/>
              </a:rPr>
            </a:br>
            <a:r>
              <a:rPr lang="nl-NL" sz="2400" b="1" dirty="0">
                <a:solidFill>
                  <a:schemeClr val="accent6">
                    <a:lumMod val="75000"/>
                  </a:schemeClr>
                </a:solidFill>
                <a:effectLst>
                  <a:outerShdw blurRad="38100" dist="38100" dir="2700000" algn="tl">
                    <a:srgbClr val="C0C0C0"/>
                  </a:outerShdw>
                </a:effectLst>
                <a:cs typeface="Times New Roman" pitchFamily="18" charset="0"/>
              </a:rPr>
              <a:t> šiek tiek </a:t>
            </a:r>
            <a:r>
              <a:rPr lang="nl-NL" sz="2400" b="1" dirty="0" smtClean="0">
                <a:solidFill>
                  <a:schemeClr val="accent6">
                    <a:lumMod val="75000"/>
                  </a:schemeClr>
                </a:solidFill>
                <a:effectLst>
                  <a:outerShdw blurRad="38100" dist="38100" dir="2700000" algn="tl">
                    <a:srgbClr val="C0C0C0"/>
                  </a:outerShdw>
                </a:effectLst>
                <a:cs typeface="Times New Roman" pitchFamily="18" charset="0"/>
              </a:rPr>
              <a:t>statistikos</a:t>
            </a: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 (2)</a:t>
            </a:r>
            <a:endParaRPr lang="nl-NL" sz="2400" b="1" dirty="0">
              <a:solidFill>
                <a:schemeClr val="accent6">
                  <a:lumMod val="75000"/>
                </a:schemeClr>
              </a:solidFill>
              <a:effectLst>
                <a:outerShdw blurRad="38100" dist="38100" dir="2700000" algn="tl">
                  <a:srgbClr val="C0C0C0"/>
                </a:outerShdw>
              </a:effectLst>
              <a:cs typeface="Times New Roman" pitchFamily="18" charset="0"/>
            </a:endParaRPr>
          </a:p>
        </p:txBody>
      </p:sp>
      <p:pic>
        <p:nvPicPr>
          <p:cNvPr id="4" name="Paveikslėlis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281113"/>
            <a:ext cx="5927725" cy="247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tačiakampis 4"/>
          <p:cNvSpPr>
            <a:spLocks noChangeArrowheads="1"/>
          </p:cNvSpPr>
          <p:nvPr/>
        </p:nvSpPr>
        <p:spPr bwMode="auto">
          <a:xfrm>
            <a:off x="5795963" y="1773238"/>
            <a:ext cx="3635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lt-LT" altLang="en-US" sz="2000" b="1" dirty="0">
                <a:solidFill>
                  <a:srgbClr val="00B050"/>
                </a:solidFill>
              </a:rPr>
              <a:t>2015 m. visos Lietuvos įmonės naudojasi el. paslaugomis</a:t>
            </a:r>
            <a:endParaRPr lang="en-US" altLang="en-US" sz="2000" b="1" dirty="0">
              <a:solidFill>
                <a:srgbClr val="00B050"/>
              </a:solidFill>
            </a:endParaRPr>
          </a:p>
        </p:txBody>
      </p:sp>
      <p:pic>
        <p:nvPicPr>
          <p:cNvPr id="6" name="Paveikslėlis 1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3905250"/>
            <a:ext cx="5915025" cy="273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tačiakampis 6"/>
          <p:cNvSpPr>
            <a:spLocks noChangeArrowheads="1"/>
          </p:cNvSpPr>
          <p:nvPr/>
        </p:nvSpPr>
        <p:spPr bwMode="auto">
          <a:xfrm>
            <a:off x="107950" y="4581525"/>
            <a:ext cx="34020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sz="2000" b="1" dirty="0"/>
              <a:t>36 proc. </a:t>
            </a:r>
            <a:r>
              <a:rPr lang="lt-LT" altLang="en-US" sz="2000" b="1" dirty="0"/>
              <a:t>įmonių 2015 m. naudojo el. tinklus prekybai</a:t>
            </a:r>
            <a:endParaRPr lang="en-US" altLang="en-US" sz="2000" b="1" dirty="0"/>
          </a:p>
        </p:txBody>
      </p:sp>
    </p:spTree>
    <p:extLst>
      <p:ext uri="{BB962C8B-B14F-4D97-AF65-F5344CB8AC3E}">
        <p14:creationId xmlns:p14="http://schemas.microsoft.com/office/powerpoint/2010/main" val="122657480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txBox="1">
            <a:spLocks noChangeArrowheads="1"/>
          </p:cNvSpPr>
          <p:nvPr/>
        </p:nvSpPr>
        <p:spPr bwMode="auto">
          <a:xfrm>
            <a:off x="1748110" y="208472"/>
            <a:ext cx="692308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r>
              <a:rPr lang="fi-FI" sz="2400" b="1" kern="0" dirty="0">
                <a:solidFill>
                  <a:schemeClr val="accent6">
                    <a:lumMod val="75000"/>
                  </a:schemeClr>
                </a:solidFill>
                <a:effectLst>
                  <a:outerShdw blurRad="38100" dist="38100" dir="2700000" algn="tl">
                    <a:srgbClr val="C0C0C0"/>
                  </a:outerShdw>
                </a:effectLst>
                <a:cs typeface="Times New Roman" pitchFamily="18" charset="0"/>
              </a:rPr>
              <a:t>Lietuva 2015 </a:t>
            </a:r>
            <a:r>
              <a:rPr lang="fi-FI" sz="2400" b="1" kern="0" dirty="0" smtClean="0">
                <a:solidFill>
                  <a:schemeClr val="accent6">
                    <a:lumMod val="75000"/>
                  </a:schemeClr>
                </a:solidFill>
                <a:effectLst>
                  <a:outerShdw blurRad="38100" dist="38100" dir="2700000" algn="tl">
                    <a:srgbClr val="C0C0C0"/>
                  </a:outerShdw>
                </a:effectLst>
                <a:cs typeface="Times New Roman" pitchFamily="18" charset="0"/>
              </a:rPr>
              <a:t>metai</a:t>
            </a:r>
            <a:r>
              <a:rPr lang="lt-LT" sz="2400" b="1" kern="0" dirty="0" smtClean="0">
                <a:solidFill>
                  <a:schemeClr val="accent6">
                    <a:lumMod val="75000"/>
                  </a:schemeClr>
                </a:solidFill>
                <a:effectLst>
                  <a:outerShdw blurRad="38100" dist="38100" dir="2700000" algn="tl">
                    <a:srgbClr val="C0C0C0"/>
                  </a:outerShdw>
                </a:effectLst>
                <a:cs typeface="Times New Roman" pitchFamily="18" charset="0"/>
              </a:rPr>
              <a:t>s</a:t>
            </a:r>
            <a:r>
              <a:rPr lang="fi-FI" sz="2400" b="1" kern="0" dirty="0" smtClean="0">
                <a:solidFill>
                  <a:schemeClr val="accent6">
                    <a:lumMod val="75000"/>
                  </a:schemeClr>
                </a:solidFill>
                <a:effectLst>
                  <a:outerShdw blurRad="38100" dist="38100" dir="2700000" algn="tl">
                    <a:srgbClr val="C0C0C0"/>
                  </a:outerShdw>
                </a:effectLst>
                <a:cs typeface="Times New Roman" pitchFamily="18" charset="0"/>
              </a:rPr>
              <a:t>: </a:t>
            </a:r>
            <a:r>
              <a:rPr lang="fi-FI" sz="2400" b="1" kern="0" dirty="0">
                <a:solidFill>
                  <a:schemeClr val="accent6">
                    <a:lumMod val="75000"/>
                  </a:schemeClr>
                </a:solidFill>
                <a:effectLst>
                  <a:outerShdw blurRad="38100" dist="38100" dir="2700000" algn="tl">
                    <a:srgbClr val="C0C0C0"/>
                  </a:outerShdw>
                </a:effectLst>
                <a:cs typeface="Times New Roman" pitchFamily="18" charset="0"/>
              </a:rPr>
              <a:t>ES kontekstas</a:t>
            </a:r>
            <a:endParaRPr lang="nl-NL" sz="2400" b="1" kern="0" dirty="0">
              <a:solidFill>
                <a:schemeClr val="accent6">
                  <a:lumMod val="75000"/>
                </a:schemeClr>
              </a:solidFill>
              <a:effectLst>
                <a:outerShdw blurRad="38100" dist="38100" dir="2700000" algn="tl">
                  <a:srgbClr val="C0C0C0"/>
                </a:outerShdw>
              </a:effectLst>
              <a:cs typeface="Times New Roman" pitchFamily="18" charset="0"/>
            </a:endParaRPr>
          </a:p>
        </p:txBody>
      </p:sp>
      <p:sp>
        <p:nvSpPr>
          <p:cNvPr id="5" name="TextBox 4"/>
          <p:cNvSpPr txBox="1"/>
          <p:nvPr/>
        </p:nvSpPr>
        <p:spPr>
          <a:xfrm>
            <a:off x="539552" y="1484784"/>
            <a:ext cx="8784976" cy="3077766"/>
          </a:xfrm>
          <a:prstGeom prst="rect">
            <a:avLst/>
          </a:prstGeom>
          <a:noFill/>
        </p:spPr>
        <p:txBody>
          <a:bodyPr wrap="square" rtlCol="0">
            <a:spAutoFit/>
          </a:bodyPr>
          <a:lstStyle/>
          <a:p>
            <a:pPr marL="263525"/>
            <a:r>
              <a:rPr lang="lt-LT" dirty="0">
                <a:solidFill>
                  <a:schemeClr val="accent6"/>
                </a:solidFill>
              </a:rPr>
              <a:t>Pagal skaitmeninės ekonomikos ir visuomenės indeksą Lietuva užima 11 vietą tarp ES valstybių narių: </a:t>
            </a:r>
            <a:endParaRPr lang="lt-LT" dirty="0" smtClean="0">
              <a:solidFill>
                <a:schemeClr val="accent6"/>
              </a:solidFill>
            </a:endParaRPr>
          </a:p>
          <a:p>
            <a:pPr marL="263525"/>
            <a:endParaRPr lang="lt-LT" sz="800" dirty="0" smtClean="0">
              <a:solidFill>
                <a:schemeClr val="accent6"/>
              </a:solidFill>
            </a:endParaRPr>
          </a:p>
          <a:p>
            <a:pPr marL="892175" indent="-193675">
              <a:buFont typeface="Arial" panose="020B0604020202020204" pitchFamily="34" charset="0"/>
              <a:buChar char="•"/>
            </a:pPr>
            <a:r>
              <a:rPr lang="lt-LT" sz="2000" dirty="0">
                <a:solidFill>
                  <a:schemeClr val="accent6"/>
                </a:solidFill>
              </a:rPr>
              <a:t>Plačiajuosčių tinklų infrastruktūros plėtra – 7 vieta ES</a:t>
            </a:r>
            <a:r>
              <a:rPr lang="lt-LT" sz="2000" dirty="0" smtClean="0">
                <a:solidFill>
                  <a:schemeClr val="accent6"/>
                </a:solidFill>
              </a:rPr>
              <a:t>;</a:t>
            </a:r>
          </a:p>
          <a:p>
            <a:pPr marL="892175" indent="-193675">
              <a:buFont typeface="Arial" panose="020B0604020202020204" pitchFamily="34" charset="0"/>
              <a:buChar char="•"/>
            </a:pPr>
            <a:endParaRPr lang="lt-LT" sz="800" dirty="0">
              <a:solidFill>
                <a:schemeClr val="accent6"/>
              </a:solidFill>
            </a:endParaRPr>
          </a:p>
          <a:p>
            <a:pPr marL="892175" indent="-193675">
              <a:buFont typeface="Arial" panose="020B0604020202020204" pitchFamily="34" charset="0"/>
              <a:buChar char="•"/>
            </a:pPr>
            <a:r>
              <a:rPr lang="lt-LT" sz="2000" dirty="0">
                <a:solidFill>
                  <a:schemeClr val="accent6"/>
                </a:solidFill>
              </a:rPr>
              <a:t>Žmogiškasis kapitalas – 17 vieta ES</a:t>
            </a:r>
            <a:r>
              <a:rPr lang="lt-LT" sz="2000" dirty="0" smtClean="0">
                <a:solidFill>
                  <a:schemeClr val="accent6"/>
                </a:solidFill>
              </a:rPr>
              <a:t>;</a:t>
            </a:r>
          </a:p>
          <a:p>
            <a:pPr marL="892175" indent="-193675">
              <a:buFont typeface="Arial" panose="020B0604020202020204" pitchFamily="34" charset="0"/>
              <a:buChar char="•"/>
            </a:pPr>
            <a:endParaRPr lang="lt-LT" sz="800" dirty="0">
              <a:solidFill>
                <a:schemeClr val="accent6"/>
              </a:solidFill>
            </a:endParaRPr>
          </a:p>
          <a:p>
            <a:pPr marL="892175" indent="-193675">
              <a:buFont typeface="Arial" panose="020B0604020202020204" pitchFamily="34" charset="0"/>
              <a:buChar char="•"/>
            </a:pPr>
            <a:r>
              <a:rPr lang="lt-LT" sz="2000" dirty="0">
                <a:solidFill>
                  <a:schemeClr val="accent6"/>
                </a:solidFill>
              </a:rPr>
              <a:t>Skaitmeninio turinio naudojimas – 6 vieta ES</a:t>
            </a:r>
            <a:r>
              <a:rPr lang="lt-LT" sz="2000" dirty="0" smtClean="0">
                <a:solidFill>
                  <a:schemeClr val="accent6"/>
                </a:solidFill>
              </a:rPr>
              <a:t>;</a:t>
            </a:r>
          </a:p>
          <a:p>
            <a:pPr marL="892175" indent="-193675">
              <a:buFont typeface="Arial" panose="020B0604020202020204" pitchFamily="34" charset="0"/>
              <a:buChar char="•"/>
            </a:pPr>
            <a:endParaRPr lang="lt-LT" sz="800" dirty="0">
              <a:solidFill>
                <a:schemeClr val="accent6"/>
              </a:solidFill>
            </a:endParaRPr>
          </a:p>
          <a:p>
            <a:pPr marL="892175" indent="-193675">
              <a:buFont typeface="Arial" panose="020B0604020202020204" pitchFamily="34" charset="0"/>
              <a:buChar char="•"/>
            </a:pPr>
            <a:r>
              <a:rPr lang="lt-LT" sz="2000" dirty="0">
                <a:solidFill>
                  <a:schemeClr val="accent6"/>
                </a:solidFill>
              </a:rPr>
              <a:t>Informacinių  technologijų naudojimas versle  - 8 vieta ES</a:t>
            </a:r>
            <a:r>
              <a:rPr lang="lt-LT" sz="2000" dirty="0" smtClean="0">
                <a:solidFill>
                  <a:schemeClr val="accent6"/>
                </a:solidFill>
              </a:rPr>
              <a:t>;</a:t>
            </a:r>
          </a:p>
          <a:p>
            <a:pPr marL="892175" indent="-193675">
              <a:buFont typeface="Arial" panose="020B0604020202020204" pitchFamily="34" charset="0"/>
              <a:buChar char="•"/>
            </a:pPr>
            <a:endParaRPr lang="lt-LT" sz="800" dirty="0">
              <a:solidFill>
                <a:schemeClr val="accent6"/>
              </a:solidFill>
            </a:endParaRPr>
          </a:p>
          <a:p>
            <a:pPr marL="892175" indent="-193675">
              <a:buFont typeface="Arial" panose="020B0604020202020204" pitchFamily="34" charset="0"/>
              <a:buChar char="•"/>
            </a:pPr>
            <a:r>
              <a:rPr lang="lt-LT" sz="2000" dirty="0">
                <a:solidFill>
                  <a:schemeClr val="accent6"/>
                </a:solidFill>
              </a:rPr>
              <a:t>Elektroninės viešosios paslaugos – 16 vieta ES</a:t>
            </a:r>
            <a:r>
              <a:rPr lang="lt-LT" sz="2000" dirty="0" smtClean="0">
                <a:solidFill>
                  <a:schemeClr val="accent6"/>
                </a:solidFill>
              </a:rPr>
              <a:t>.</a:t>
            </a:r>
            <a:endParaRPr lang="lt-LT" sz="2000" dirty="0">
              <a:solidFill>
                <a:schemeClr val="accent6"/>
              </a:solidFill>
            </a:endParaRPr>
          </a:p>
        </p:txBody>
      </p:sp>
    </p:spTree>
    <p:extLst>
      <p:ext uri="{BB962C8B-B14F-4D97-AF65-F5344CB8AC3E}">
        <p14:creationId xmlns:p14="http://schemas.microsoft.com/office/powerpoint/2010/main" val="1505150525"/>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xfrm>
            <a:off x="467544" y="4797152"/>
            <a:ext cx="8229600" cy="1008112"/>
          </a:xfrm>
        </p:spPr>
        <p:txBody>
          <a:bodyPr/>
          <a:lstStyle/>
          <a:p>
            <a:pPr algn="ctr">
              <a:buFontTx/>
              <a:buNone/>
              <a:defRPr/>
            </a:pPr>
            <a:r>
              <a:rPr lang="lt-LT" sz="2400" b="1" dirty="0">
                <a:solidFill>
                  <a:srgbClr val="0070C0"/>
                </a:solidFill>
                <a:effectLst>
                  <a:outerShdw blurRad="38100" dist="38100" dir="2700000" algn="tl">
                    <a:srgbClr val="C0C0C0"/>
                  </a:outerShdw>
                </a:effectLst>
                <a:hlinkClick r:id="rId2"/>
              </a:rPr>
              <a:t>http://ivpk.lrv.lt</a:t>
            </a:r>
            <a:r>
              <a:rPr lang="lt-LT" sz="2400" b="1" dirty="0" smtClean="0">
                <a:solidFill>
                  <a:srgbClr val="0070C0"/>
                </a:solidFill>
                <a:effectLst>
                  <a:outerShdw blurRad="38100" dist="38100" dir="2700000" algn="tl">
                    <a:srgbClr val="C0C0C0"/>
                  </a:outerShdw>
                </a:effectLst>
                <a:hlinkClick r:id="rId2"/>
              </a:rPr>
              <a:t>/</a:t>
            </a:r>
            <a:endParaRPr lang="lt-LT" sz="2400" b="1" dirty="0" smtClean="0">
              <a:solidFill>
                <a:srgbClr val="0070C0"/>
              </a:solidFill>
              <a:effectLst>
                <a:outerShdw blurRad="38100" dist="38100" dir="2700000" algn="tl">
                  <a:srgbClr val="C0C0C0"/>
                </a:outerShdw>
              </a:effectLst>
            </a:endParaRPr>
          </a:p>
          <a:p>
            <a:pPr algn="ctr">
              <a:buFontTx/>
              <a:buNone/>
              <a:defRPr/>
            </a:pPr>
            <a:r>
              <a:rPr lang="lt-LT" sz="2400" b="1" dirty="0" smtClean="0">
                <a:solidFill>
                  <a:srgbClr val="0070C0"/>
                </a:solidFill>
                <a:effectLst>
                  <a:outerShdw blurRad="38100" dist="38100" dir="2700000" algn="tl">
                    <a:srgbClr val="C0C0C0"/>
                  </a:outerShdw>
                </a:effectLst>
                <a:hlinkClick r:id="rId3"/>
              </a:rPr>
              <a:t>www.prisijungusi.lt</a:t>
            </a:r>
            <a:r>
              <a:rPr lang="lt-LT" sz="2400" b="1" dirty="0" smtClean="0">
                <a:solidFill>
                  <a:srgbClr val="0070C0"/>
                </a:solidFill>
                <a:effectLst>
                  <a:outerShdw blurRad="38100" dist="38100" dir="2700000" algn="tl">
                    <a:srgbClr val="C0C0C0"/>
                  </a:outerShdw>
                </a:effectLst>
              </a:rPr>
              <a:t> </a:t>
            </a:r>
          </a:p>
        </p:txBody>
      </p:sp>
      <p:pic>
        <p:nvPicPr>
          <p:cNvPr id="2" name="Paveikslėlis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6136" y="260648"/>
            <a:ext cx="3238500" cy="847725"/>
          </a:xfrm>
          <a:prstGeom prst="rect">
            <a:avLst/>
          </a:prstGeom>
        </p:spPr>
      </p:pic>
      <p:sp>
        <p:nvSpPr>
          <p:cNvPr id="4" name="Rectangle 5"/>
          <p:cNvSpPr txBox="1">
            <a:spLocks noChangeArrowheads="1"/>
          </p:cNvSpPr>
          <p:nvPr/>
        </p:nvSpPr>
        <p:spPr bwMode="auto">
          <a:xfrm>
            <a:off x="1120800" y="2434520"/>
            <a:ext cx="692308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r>
              <a:rPr lang="lt-LT" sz="2400" b="1" kern="0" dirty="0" smtClean="0">
                <a:solidFill>
                  <a:schemeClr val="accent6">
                    <a:lumMod val="75000"/>
                  </a:schemeClr>
                </a:solidFill>
                <a:effectLst>
                  <a:outerShdw blurRad="38100" dist="38100" dir="2700000" algn="tl">
                    <a:srgbClr val="C0C0C0"/>
                  </a:outerShdw>
                </a:effectLst>
                <a:cs typeface="Times New Roman" pitchFamily="18" charset="0"/>
              </a:rPr>
              <a:t>Klausimai?</a:t>
            </a:r>
            <a:endParaRPr lang="lt-LT" sz="2400" b="1" kern="0" dirty="0">
              <a:solidFill>
                <a:schemeClr val="accent6">
                  <a:lumMod val="75000"/>
                </a:schemeClr>
              </a:solidFill>
              <a:effectLst>
                <a:outerShdw blurRad="38100" dist="38100" dir="2700000" algn="tl">
                  <a:srgbClr val="C0C0C0"/>
                </a:outerShdw>
              </a:effectLst>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748110" y="208472"/>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Svarbiausi IVV prioriteto rezultatai</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sp>
        <p:nvSpPr>
          <p:cNvPr id="3" name="TextBox 2"/>
          <p:cNvSpPr txBox="1"/>
          <p:nvPr/>
        </p:nvSpPr>
        <p:spPr>
          <a:xfrm>
            <a:off x="179512" y="1484784"/>
            <a:ext cx="8784976" cy="4524315"/>
          </a:xfrm>
          <a:prstGeom prst="rect">
            <a:avLst/>
          </a:prstGeom>
          <a:noFill/>
        </p:spPr>
        <p:txBody>
          <a:bodyPr wrap="square" rtlCol="0">
            <a:spAutoFit/>
          </a:bodyPr>
          <a:lstStyle/>
          <a:p>
            <a:pPr marL="457200" indent="-193675">
              <a:buFont typeface="Arial" panose="020B0604020202020204" pitchFamily="34" charset="0"/>
              <a:buChar char="•"/>
            </a:pPr>
            <a:r>
              <a:rPr lang="lt-LT" sz="1800" dirty="0" smtClean="0">
                <a:solidFill>
                  <a:schemeClr val="accent6"/>
                </a:solidFill>
              </a:rPr>
              <a:t>ES lėšomis finansuotas 165 projektų įgyvendinimas;</a:t>
            </a:r>
          </a:p>
          <a:p>
            <a:pPr marL="457200" indent="-193675">
              <a:buFont typeface="Arial" panose="020B0604020202020204" pitchFamily="34" charset="0"/>
              <a:buChar char="•"/>
            </a:pPr>
            <a:endParaRPr lang="lt-LT" sz="1800" dirty="0" smtClean="0">
              <a:solidFill>
                <a:schemeClr val="accent6"/>
              </a:solidFill>
            </a:endParaRPr>
          </a:p>
          <a:p>
            <a:pPr marL="457200" indent="-193675">
              <a:buFont typeface="Arial" panose="020B0604020202020204" pitchFamily="34" charset="0"/>
              <a:buChar char="•"/>
            </a:pPr>
            <a:r>
              <a:rPr lang="lt-LT" sz="1800" dirty="0" smtClean="0">
                <a:solidFill>
                  <a:schemeClr val="accent6"/>
                </a:solidFill>
              </a:rPr>
              <a:t>Sukurta ir teikiama daugiau kaip 530 naujų el. paslaugų;</a:t>
            </a:r>
          </a:p>
          <a:p>
            <a:pPr marL="457200" indent="-193675">
              <a:buFont typeface="Arial" panose="020B0604020202020204" pitchFamily="34" charset="0"/>
              <a:buChar char="•"/>
            </a:pPr>
            <a:endParaRPr lang="lt-LT" sz="1800" dirty="0">
              <a:solidFill>
                <a:schemeClr val="accent6"/>
              </a:solidFill>
            </a:endParaRPr>
          </a:p>
          <a:p>
            <a:pPr marL="457200" indent="-193675">
              <a:buFont typeface="Arial" panose="020B0604020202020204" pitchFamily="34" charset="0"/>
              <a:buChar char="•"/>
            </a:pPr>
            <a:r>
              <a:rPr lang="lt-LT" sz="1800" dirty="0">
                <a:solidFill>
                  <a:schemeClr val="accent6"/>
                </a:solidFill>
              </a:rPr>
              <a:t>Gyventojų, kurie naudojasi elektroniniu būdu teikiamomis viešosiomis ir administracinėmis </a:t>
            </a:r>
            <a:r>
              <a:rPr lang="lt-LT" sz="1800" dirty="0" smtClean="0">
                <a:solidFill>
                  <a:schemeClr val="accent6"/>
                </a:solidFill>
              </a:rPr>
              <a:t>paslaugomis, </a:t>
            </a:r>
            <a:r>
              <a:rPr lang="lt-LT" sz="1800" dirty="0">
                <a:solidFill>
                  <a:schemeClr val="accent6"/>
                </a:solidFill>
              </a:rPr>
              <a:t>dalis </a:t>
            </a:r>
            <a:r>
              <a:rPr lang="lt-LT" sz="1800" dirty="0" smtClean="0">
                <a:solidFill>
                  <a:schemeClr val="accent6"/>
                </a:solidFill>
              </a:rPr>
              <a:t>padidėjo iki 41,5 proc. (2014 m.) </a:t>
            </a:r>
          </a:p>
          <a:p>
            <a:pPr marL="457200" indent="-193675">
              <a:buFont typeface="Arial" panose="020B0604020202020204" pitchFamily="34" charset="0"/>
              <a:buChar char="•"/>
            </a:pPr>
            <a:endParaRPr lang="lt-LT" sz="1800" dirty="0" smtClean="0">
              <a:solidFill>
                <a:schemeClr val="accent6"/>
              </a:solidFill>
            </a:endParaRPr>
          </a:p>
          <a:p>
            <a:pPr marL="457200" indent="-193675">
              <a:buFont typeface="Arial" panose="020B0604020202020204" pitchFamily="34" charset="0"/>
              <a:buChar char="•"/>
            </a:pPr>
            <a:r>
              <a:rPr lang="lt-LT" sz="1800" dirty="0" smtClean="0">
                <a:solidFill>
                  <a:schemeClr val="accent6"/>
                </a:solidFill>
              </a:rPr>
              <a:t>Sukurta ir/ar modernizuota daugiau kaip </a:t>
            </a:r>
            <a:r>
              <a:rPr lang="lt-LT" sz="1800" dirty="0">
                <a:solidFill>
                  <a:schemeClr val="accent6"/>
                </a:solidFill>
              </a:rPr>
              <a:t>100 v</a:t>
            </a:r>
            <a:r>
              <a:rPr lang="lt-LT" sz="1800" dirty="0" smtClean="0">
                <a:solidFill>
                  <a:schemeClr val="accent6"/>
                </a:solidFill>
              </a:rPr>
              <a:t>alstybės informacinių sistemų ir registrų;</a:t>
            </a:r>
          </a:p>
          <a:p>
            <a:pPr marL="457200" indent="-193675"/>
            <a:r>
              <a:rPr lang="lt-LT" sz="1800" dirty="0" smtClean="0">
                <a:solidFill>
                  <a:schemeClr val="accent6"/>
                </a:solidFill>
              </a:rPr>
              <a:t> </a:t>
            </a:r>
            <a:endParaRPr lang="lt-LT" sz="1800" dirty="0">
              <a:solidFill>
                <a:schemeClr val="accent6"/>
              </a:solidFill>
            </a:endParaRPr>
          </a:p>
          <a:p>
            <a:pPr marL="457200" indent="-193675">
              <a:buFont typeface="Arial" panose="020B0604020202020204" pitchFamily="34" charset="0"/>
              <a:buChar char="•"/>
            </a:pPr>
            <a:r>
              <a:rPr lang="lt-LT" sz="1800" dirty="0" smtClean="0">
                <a:solidFill>
                  <a:schemeClr val="accent6"/>
                </a:solidFill>
              </a:rPr>
              <a:t>Suskaitmeninta daugiau kaip 350 tūkst. kultūros </a:t>
            </a:r>
            <a:r>
              <a:rPr lang="lt-LT" sz="1800" dirty="0">
                <a:solidFill>
                  <a:schemeClr val="accent6"/>
                </a:solidFill>
              </a:rPr>
              <a:t>paveldo </a:t>
            </a:r>
            <a:r>
              <a:rPr lang="lt-LT" sz="1800" dirty="0" smtClean="0">
                <a:solidFill>
                  <a:schemeClr val="accent6"/>
                </a:solidFill>
              </a:rPr>
              <a:t>objektų;</a:t>
            </a:r>
          </a:p>
          <a:p>
            <a:pPr marL="457200" indent="-193675">
              <a:buFont typeface="Arial" panose="020B0604020202020204" pitchFamily="34" charset="0"/>
              <a:buChar char="•"/>
            </a:pPr>
            <a:endParaRPr lang="lt-LT" sz="1800" dirty="0">
              <a:solidFill>
                <a:schemeClr val="accent6"/>
              </a:solidFill>
            </a:endParaRPr>
          </a:p>
          <a:p>
            <a:pPr marL="457200" indent="-193675">
              <a:buFont typeface="Arial" panose="020B0604020202020204" pitchFamily="34" charset="0"/>
              <a:buChar char="•"/>
            </a:pPr>
            <a:r>
              <a:rPr lang="lt-LT" sz="1800" dirty="0" smtClean="0">
                <a:solidFill>
                  <a:schemeClr val="accent6"/>
                </a:solidFill>
              </a:rPr>
              <a:t>Prijungta daugiau kaip 980 miestelių ir kaimų, prie sukurto plačiajuosčio tinklo;</a:t>
            </a:r>
          </a:p>
          <a:p>
            <a:pPr marL="457200" indent="-193675">
              <a:buFont typeface="Arial" panose="020B0604020202020204" pitchFamily="34" charset="0"/>
              <a:buChar char="•"/>
            </a:pPr>
            <a:endParaRPr lang="lt-LT" sz="1800" dirty="0">
              <a:solidFill>
                <a:schemeClr val="accent6"/>
              </a:solidFill>
            </a:endParaRPr>
          </a:p>
          <a:p>
            <a:pPr marL="457200" indent="-193675">
              <a:buFont typeface="Arial" panose="020B0604020202020204" pitchFamily="34" charset="0"/>
              <a:buChar char="•"/>
            </a:pPr>
            <a:r>
              <a:rPr lang="lt-LT" sz="1800" dirty="0" smtClean="0">
                <a:solidFill>
                  <a:schemeClr val="accent6"/>
                </a:solidFill>
              </a:rPr>
              <a:t>Gyventojų, turinčių galimybę tapti plačiajuosčio interneto vartotojais, dalis padidėjo iki 98,7 proc. </a:t>
            </a:r>
            <a:endParaRPr lang="lt-LT" sz="2000" dirty="0" smtClean="0">
              <a:solidFill>
                <a:schemeClr val="accent6"/>
              </a:solidFill>
            </a:endParaRPr>
          </a:p>
        </p:txBody>
      </p:sp>
    </p:spTree>
    <p:extLst>
      <p:ext uri="{BB962C8B-B14F-4D97-AF65-F5344CB8AC3E}">
        <p14:creationId xmlns:p14="http://schemas.microsoft.com/office/powerpoint/2010/main" val="3865755851"/>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748110" y="208472"/>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E. Valdžia (1)</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pic>
        <p:nvPicPr>
          <p:cNvPr id="5" name="Paveikslėlis 4"/>
          <p:cNvPicPr>
            <a:picLocks noChangeAspect="1"/>
          </p:cNvPicPr>
          <p:nvPr/>
        </p:nvPicPr>
        <p:blipFill>
          <a:blip r:embed="rId3"/>
          <a:stretch>
            <a:fillRect/>
          </a:stretch>
        </p:blipFill>
        <p:spPr>
          <a:xfrm>
            <a:off x="2916950" y="6223439"/>
            <a:ext cx="2140263" cy="434347"/>
          </a:xfrm>
          <a:prstGeom prst="rect">
            <a:avLst/>
          </a:prstGeom>
        </p:spPr>
      </p:pic>
      <p:pic>
        <p:nvPicPr>
          <p:cNvPr id="6" name="Paveikslėlis 5"/>
          <p:cNvPicPr>
            <a:picLocks noChangeAspect="1"/>
          </p:cNvPicPr>
          <p:nvPr/>
        </p:nvPicPr>
        <p:blipFill>
          <a:blip r:embed="rId4"/>
          <a:stretch>
            <a:fillRect/>
          </a:stretch>
        </p:blipFill>
        <p:spPr>
          <a:xfrm>
            <a:off x="145252" y="6213418"/>
            <a:ext cx="2636534" cy="424714"/>
          </a:xfrm>
          <a:prstGeom prst="rect">
            <a:avLst/>
          </a:prstGeom>
        </p:spPr>
      </p:pic>
      <p:pic>
        <p:nvPicPr>
          <p:cNvPr id="8" name="Paveikslėlis 7"/>
          <p:cNvPicPr>
            <a:picLocks noChangeAspect="1"/>
          </p:cNvPicPr>
          <p:nvPr/>
        </p:nvPicPr>
        <p:blipFill>
          <a:blip r:embed="rId5"/>
          <a:stretch>
            <a:fillRect/>
          </a:stretch>
        </p:blipFill>
        <p:spPr>
          <a:xfrm>
            <a:off x="5217248" y="6218806"/>
            <a:ext cx="1242680" cy="424714"/>
          </a:xfrm>
          <a:prstGeom prst="rect">
            <a:avLst/>
          </a:prstGeom>
        </p:spPr>
      </p:pic>
      <p:pic>
        <p:nvPicPr>
          <p:cNvPr id="9" name="Paveikslėlis 8"/>
          <p:cNvPicPr>
            <a:picLocks noChangeAspect="1"/>
          </p:cNvPicPr>
          <p:nvPr/>
        </p:nvPicPr>
        <p:blipFill>
          <a:blip r:embed="rId6"/>
          <a:stretch>
            <a:fillRect/>
          </a:stretch>
        </p:blipFill>
        <p:spPr>
          <a:xfrm>
            <a:off x="6619963" y="6218806"/>
            <a:ext cx="888833" cy="424714"/>
          </a:xfrm>
          <a:prstGeom prst="rect">
            <a:avLst/>
          </a:prstGeom>
        </p:spPr>
      </p:pic>
      <p:pic>
        <p:nvPicPr>
          <p:cNvPr id="10" name="Paveikslėlis 9"/>
          <p:cNvPicPr>
            <a:picLocks noChangeAspect="1"/>
          </p:cNvPicPr>
          <p:nvPr/>
        </p:nvPicPr>
        <p:blipFill>
          <a:blip r:embed="rId7"/>
          <a:stretch>
            <a:fillRect/>
          </a:stretch>
        </p:blipFill>
        <p:spPr>
          <a:xfrm>
            <a:off x="7668831" y="6218806"/>
            <a:ext cx="1190455" cy="438980"/>
          </a:xfrm>
          <a:prstGeom prst="rect">
            <a:avLst/>
          </a:prstGeom>
        </p:spPr>
      </p:pic>
      <p:sp>
        <p:nvSpPr>
          <p:cNvPr id="11" name="TextBox 10"/>
          <p:cNvSpPr txBox="1"/>
          <p:nvPr/>
        </p:nvSpPr>
        <p:spPr>
          <a:xfrm>
            <a:off x="146318" y="1196660"/>
            <a:ext cx="8890178" cy="5016758"/>
          </a:xfrm>
          <a:prstGeom prst="rect">
            <a:avLst/>
          </a:prstGeom>
          <a:noFill/>
        </p:spPr>
        <p:txBody>
          <a:bodyPr wrap="square" rtlCol="0">
            <a:spAutoFit/>
          </a:bodyPr>
          <a:lstStyle/>
          <a:p>
            <a:pPr marL="263525" indent="-263525">
              <a:buFont typeface="Arial" panose="020B0604020202020204" pitchFamily="34" charset="0"/>
              <a:buChar char="•"/>
            </a:pPr>
            <a:r>
              <a:rPr lang="lt-LT" sz="2000" dirty="0" smtClean="0">
                <a:solidFill>
                  <a:schemeClr val="accent6"/>
                </a:solidFill>
              </a:rPr>
              <a:t>Atnaujintas </a:t>
            </a:r>
            <a:r>
              <a:rPr lang="lt-LT" sz="2000" b="1" dirty="0" smtClean="0">
                <a:solidFill>
                  <a:schemeClr val="accent6"/>
                </a:solidFill>
              </a:rPr>
              <a:t>Elektroninių valdžios vartų portalas </a:t>
            </a:r>
            <a:r>
              <a:rPr lang="lt-LT" sz="2000" dirty="0" smtClean="0">
                <a:solidFill>
                  <a:schemeClr val="accent6"/>
                </a:solidFill>
                <a:hlinkClick r:id="rId8"/>
              </a:rPr>
              <a:t>www.epaslaugos.lt</a:t>
            </a:r>
            <a:r>
              <a:rPr lang="lt-LT" sz="2000" dirty="0" smtClean="0">
                <a:solidFill>
                  <a:schemeClr val="accent6"/>
                </a:solidFill>
              </a:rPr>
              <a:t> ir sukurti nauji </a:t>
            </a:r>
            <a:r>
              <a:rPr lang="lt-LT" sz="2000" dirty="0" err="1" smtClean="0">
                <a:solidFill>
                  <a:schemeClr val="accent6"/>
                </a:solidFill>
              </a:rPr>
              <a:t>funkcionalumai</a:t>
            </a:r>
            <a:r>
              <a:rPr lang="lt-LT" sz="2000" dirty="0" smtClean="0">
                <a:solidFill>
                  <a:schemeClr val="accent6"/>
                </a:solidFill>
              </a:rPr>
              <a:t>;</a:t>
            </a:r>
          </a:p>
          <a:p>
            <a:pPr marL="263525" indent="-263525">
              <a:buFont typeface="Arial" panose="020B0604020202020204" pitchFamily="34" charset="0"/>
              <a:buChar char="•"/>
            </a:pPr>
            <a:r>
              <a:rPr lang="lt-LT" sz="2000" dirty="0" smtClean="0">
                <a:solidFill>
                  <a:schemeClr val="accent6"/>
                </a:solidFill>
              </a:rPr>
              <a:t>Sukurta elektroninių </a:t>
            </a:r>
            <a:r>
              <a:rPr lang="lt-LT" sz="2000" dirty="0">
                <a:solidFill>
                  <a:schemeClr val="accent6"/>
                </a:solidFill>
              </a:rPr>
              <a:t>pranešimų ir dokumentų pristatymo fiziniams ir juridiniams asmenims informacinė </a:t>
            </a:r>
            <a:r>
              <a:rPr lang="lt-LT" sz="2000" dirty="0" smtClean="0">
                <a:solidFill>
                  <a:schemeClr val="accent6"/>
                </a:solidFill>
              </a:rPr>
              <a:t>sistema – </a:t>
            </a:r>
            <a:r>
              <a:rPr lang="lt-LT" sz="2000" b="1" dirty="0" smtClean="0">
                <a:solidFill>
                  <a:schemeClr val="accent6"/>
                </a:solidFill>
              </a:rPr>
              <a:t>e. pristatymas</a:t>
            </a:r>
            <a:r>
              <a:rPr lang="lt-LT" sz="2000" dirty="0" smtClean="0">
                <a:solidFill>
                  <a:schemeClr val="accent6"/>
                </a:solidFill>
              </a:rPr>
              <a:t>;</a:t>
            </a:r>
          </a:p>
          <a:p>
            <a:pPr marL="263525" indent="-263525">
              <a:buFont typeface="Arial" panose="020B0604020202020204" pitchFamily="34" charset="0"/>
              <a:buChar char="•"/>
            </a:pPr>
            <a:r>
              <a:rPr lang="lt-LT" sz="2000" dirty="0" smtClean="0">
                <a:solidFill>
                  <a:schemeClr val="accent6"/>
                </a:solidFill>
              </a:rPr>
              <a:t>Sukurtos</a:t>
            </a:r>
            <a:r>
              <a:rPr lang="lt-LT" sz="2000" b="1" dirty="0" smtClean="0">
                <a:solidFill>
                  <a:schemeClr val="accent6"/>
                </a:solidFill>
              </a:rPr>
              <a:t> 29 </a:t>
            </a:r>
            <a:r>
              <a:rPr lang="lt-LT" sz="2000" dirty="0" smtClean="0">
                <a:solidFill>
                  <a:schemeClr val="accent6"/>
                </a:solidFill>
              </a:rPr>
              <a:t>valstybės institucijų ir </a:t>
            </a:r>
            <a:r>
              <a:rPr lang="lt-LT" sz="2000" b="1" dirty="0" smtClean="0">
                <a:solidFill>
                  <a:schemeClr val="accent6"/>
                </a:solidFill>
              </a:rPr>
              <a:t>65</a:t>
            </a:r>
            <a:r>
              <a:rPr lang="lt-LT" sz="2000" dirty="0" smtClean="0">
                <a:solidFill>
                  <a:schemeClr val="accent6"/>
                </a:solidFill>
              </a:rPr>
              <a:t> savivaldybių institucijų teikiamos </a:t>
            </a:r>
            <a:r>
              <a:rPr lang="lt-LT" sz="2000" b="1" dirty="0" smtClean="0">
                <a:solidFill>
                  <a:schemeClr val="accent6"/>
                </a:solidFill>
              </a:rPr>
              <a:t>el. paslaugos, skirtos gauti įvarius leidimus, pažymėjimus ar licencijas</a:t>
            </a:r>
            <a:r>
              <a:rPr lang="lt-LT" sz="2000" dirty="0" smtClean="0">
                <a:solidFill>
                  <a:schemeClr val="accent6"/>
                </a:solidFill>
              </a:rPr>
              <a:t> verstis įvairia veikla el. būdu.</a:t>
            </a:r>
          </a:p>
          <a:p>
            <a:pPr marL="263525" indent="-263525">
              <a:buFont typeface="Arial" panose="020B0604020202020204" pitchFamily="34" charset="0"/>
              <a:buChar char="•"/>
            </a:pPr>
            <a:r>
              <a:rPr lang="lt-LT" sz="2000" dirty="0">
                <a:solidFill>
                  <a:schemeClr val="accent6"/>
                </a:solidFill>
              </a:rPr>
              <a:t>Sudaryta galimybė internetu įsteigti ir registruoti populiarių Lietuvoje teisinių formų juridinius </a:t>
            </a:r>
            <a:r>
              <a:rPr lang="lt-LT" sz="2000" dirty="0" smtClean="0">
                <a:solidFill>
                  <a:schemeClr val="accent6"/>
                </a:solidFill>
              </a:rPr>
              <a:t>asmenis.</a:t>
            </a:r>
          </a:p>
          <a:p>
            <a:pPr marL="263525" indent="-263525">
              <a:buFont typeface="Arial" panose="020B0604020202020204" pitchFamily="34" charset="0"/>
              <a:buChar char="•"/>
            </a:pPr>
            <a:r>
              <a:rPr lang="lt-LT" sz="2000" dirty="0" smtClean="0">
                <a:solidFill>
                  <a:schemeClr val="accent6"/>
                </a:solidFill>
              </a:rPr>
              <a:t>Atnaujintos mokesčių administravimo el. paslaugos ir sukurta nauja personalizuota mokesčių administravimo svetainė </a:t>
            </a:r>
            <a:r>
              <a:rPr lang="lt-LT" sz="2000" b="1" dirty="0" smtClean="0">
                <a:solidFill>
                  <a:schemeClr val="accent6"/>
                </a:solidFill>
              </a:rPr>
              <a:t>Mano VMI</a:t>
            </a:r>
            <a:r>
              <a:rPr lang="lt-LT" sz="2000" dirty="0" smtClean="0">
                <a:solidFill>
                  <a:schemeClr val="accent6"/>
                </a:solidFill>
              </a:rPr>
              <a:t>. </a:t>
            </a:r>
          </a:p>
          <a:p>
            <a:pPr marL="263525" indent="-263525">
              <a:buFont typeface="Arial" panose="020B0604020202020204" pitchFamily="34" charset="0"/>
              <a:buChar char="•"/>
            </a:pPr>
            <a:r>
              <a:rPr lang="lt-LT" sz="2000" dirty="0" smtClean="0">
                <a:solidFill>
                  <a:schemeClr val="accent6"/>
                </a:solidFill>
              </a:rPr>
              <a:t>Sukurta </a:t>
            </a:r>
            <a:r>
              <a:rPr lang="lt-LT" sz="2000" b="1" dirty="0">
                <a:solidFill>
                  <a:schemeClr val="accent6"/>
                </a:solidFill>
              </a:rPr>
              <a:t>S</a:t>
            </a:r>
            <a:r>
              <a:rPr lang="lt-LT" sz="2000" b="1" dirty="0" smtClean="0">
                <a:solidFill>
                  <a:schemeClr val="accent6"/>
                </a:solidFill>
              </a:rPr>
              <a:t>ocialinės </a:t>
            </a:r>
            <a:r>
              <a:rPr lang="lt-LT" sz="2000" b="1" dirty="0">
                <a:solidFill>
                  <a:schemeClr val="accent6"/>
                </a:solidFill>
              </a:rPr>
              <a:t>paramos šeimai informacinė </a:t>
            </a:r>
            <a:r>
              <a:rPr lang="lt-LT" sz="2000" b="1" dirty="0" smtClean="0">
                <a:solidFill>
                  <a:schemeClr val="accent6"/>
                </a:solidFill>
              </a:rPr>
              <a:t>sistema SPIS</a:t>
            </a:r>
            <a:r>
              <a:rPr lang="lt-LT" sz="2000" dirty="0" smtClean="0">
                <a:solidFill>
                  <a:schemeClr val="accent6"/>
                </a:solidFill>
              </a:rPr>
              <a:t>, teikianti daugiau kaip 26 paslaugas socialinės paramos srityje.</a:t>
            </a:r>
          </a:p>
          <a:p>
            <a:pPr marL="263525" indent="-263525">
              <a:buFont typeface="Arial" panose="020B0604020202020204" pitchFamily="34" charset="0"/>
              <a:buChar char="•"/>
            </a:pPr>
            <a:r>
              <a:rPr lang="lt-LT" sz="2000" dirty="0" smtClean="0">
                <a:solidFill>
                  <a:schemeClr val="accent6"/>
                </a:solidFill>
              </a:rPr>
              <a:t>Sukurta </a:t>
            </a:r>
            <a:r>
              <a:rPr lang="lt-LT" sz="2000" b="1" dirty="0">
                <a:solidFill>
                  <a:schemeClr val="accent6"/>
                </a:solidFill>
              </a:rPr>
              <a:t>I</a:t>
            </a:r>
            <a:r>
              <a:rPr lang="lt-LT" sz="2000" b="1" dirty="0" smtClean="0">
                <a:solidFill>
                  <a:schemeClr val="accent6"/>
                </a:solidFill>
              </a:rPr>
              <a:t>šmanioji </a:t>
            </a:r>
            <a:r>
              <a:rPr lang="lt-LT" sz="2000" b="1" dirty="0" err="1" smtClean="0">
                <a:solidFill>
                  <a:schemeClr val="accent6"/>
                </a:solidFill>
              </a:rPr>
              <a:t>SoDra</a:t>
            </a:r>
            <a:r>
              <a:rPr lang="lt-LT" sz="2000" b="1" dirty="0" smtClean="0">
                <a:solidFill>
                  <a:schemeClr val="accent6"/>
                </a:solidFill>
              </a:rPr>
              <a:t> </a:t>
            </a:r>
            <a:r>
              <a:rPr lang="lt-LT" sz="2000" dirty="0" smtClean="0">
                <a:solidFill>
                  <a:schemeClr val="accent6"/>
                </a:solidFill>
              </a:rPr>
              <a:t>– personalizuotas ir </a:t>
            </a:r>
            <a:r>
              <a:rPr lang="lt-LT" sz="2000" dirty="0" err="1" smtClean="0">
                <a:solidFill>
                  <a:schemeClr val="accent6"/>
                </a:solidFill>
              </a:rPr>
              <a:t>proaktyvus</a:t>
            </a:r>
            <a:r>
              <a:rPr lang="lt-LT" sz="2000" dirty="0" smtClean="0">
                <a:solidFill>
                  <a:schemeClr val="accent6"/>
                </a:solidFill>
              </a:rPr>
              <a:t> informavimas apie galimas </a:t>
            </a:r>
            <a:r>
              <a:rPr lang="lt-LT" sz="2000" dirty="0">
                <a:solidFill>
                  <a:schemeClr val="accent6"/>
                </a:solidFill>
              </a:rPr>
              <a:t>gauti socialinio draudimo paslaugas ir reikalingus atlikti veiksmus įvykus gyvenimo ar veiklos </a:t>
            </a:r>
            <a:r>
              <a:rPr lang="lt-LT" sz="2000" dirty="0" smtClean="0">
                <a:solidFill>
                  <a:schemeClr val="accent6"/>
                </a:solidFill>
              </a:rPr>
              <a:t>įvykiui. </a:t>
            </a:r>
          </a:p>
        </p:txBody>
      </p:sp>
    </p:spTree>
    <p:extLst>
      <p:ext uri="{BB962C8B-B14F-4D97-AF65-F5344CB8AC3E}">
        <p14:creationId xmlns:p14="http://schemas.microsoft.com/office/powerpoint/2010/main" val="1140281463"/>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748110" y="208472"/>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E. Valdžia (2)</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sp>
        <p:nvSpPr>
          <p:cNvPr id="12" name="TextBox 11"/>
          <p:cNvSpPr txBox="1"/>
          <p:nvPr/>
        </p:nvSpPr>
        <p:spPr>
          <a:xfrm>
            <a:off x="179512" y="1196752"/>
            <a:ext cx="8856984" cy="5016758"/>
          </a:xfrm>
          <a:prstGeom prst="rect">
            <a:avLst/>
          </a:prstGeom>
          <a:noFill/>
        </p:spPr>
        <p:txBody>
          <a:bodyPr wrap="square" rtlCol="0">
            <a:spAutoFit/>
          </a:bodyPr>
          <a:lstStyle/>
          <a:p>
            <a:pPr marL="263525" indent="-263525">
              <a:buFont typeface="Arial" panose="020B0604020202020204" pitchFamily="34" charset="0"/>
              <a:buChar char="•"/>
            </a:pPr>
            <a:r>
              <a:rPr lang="lt-LT" sz="2000" dirty="0" smtClean="0">
                <a:solidFill>
                  <a:schemeClr val="accent6"/>
                </a:solidFill>
              </a:rPr>
              <a:t>Sukurtas </a:t>
            </a:r>
            <a:r>
              <a:rPr lang="lt-LT" sz="2000" b="1" dirty="0" smtClean="0">
                <a:solidFill>
                  <a:schemeClr val="accent6"/>
                </a:solidFill>
              </a:rPr>
              <a:t>Oficialiosios </a:t>
            </a:r>
            <a:r>
              <a:rPr lang="lt-LT" sz="2000" b="1" dirty="0">
                <a:solidFill>
                  <a:schemeClr val="accent6"/>
                </a:solidFill>
              </a:rPr>
              <a:t>statistikos paslaugų </a:t>
            </a:r>
            <a:r>
              <a:rPr lang="lt-LT" sz="2000" b="1" dirty="0" smtClean="0">
                <a:solidFill>
                  <a:schemeClr val="accent6"/>
                </a:solidFill>
              </a:rPr>
              <a:t>portalas</a:t>
            </a:r>
            <a:r>
              <a:rPr lang="lt-LT" sz="2000" dirty="0" smtClean="0">
                <a:solidFill>
                  <a:schemeClr val="accent6"/>
                </a:solidFill>
              </a:rPr>
              <a:t>.</a:t>
            </a:r>
            <a:endParaRPr lang="lt-LT" sz="2000" dirty="0">
              <a:solidFill>
                <a:schemeClr val="accent6"/>
              </a:solidFill>
            </a:endParaRPr>
          </a:p>
          <a:p>
            <a:pPr marL="263525" indent="-263525">
              <a:buFont typeface="Arial" panose="020B0604020202020204" pitchFamily="34" charset="0"/>
              <a:buChar char="•"/>
            </a:pPr>
            <a:r>
              <a:rPr lang="lt-LT" sz="2000" dirty="0" smtClean="0">
                <a:solidFill>
                  <a:schemeClr val="accent6"/>
                </a:solidFill>
              </a:rPr>
              <a:t>Sukurta </a:t>
            </a:r>
            <a:r>
              <a:rPr lang="lt-LT" sz="2000" b="1" dirty="0" smtClean="0">
                <a:solidFill>
                  <a:schemeClr val="accent6"/>
                </a:solidFill>
              </a:rPr>
              <a:t>pirmoji el. paslauga Lietuvoje pagal gyvenimo įvykį </a:t>
            </a:r>
            <a:r>
              <a:rPr lang="lt-LT" sz="2000" dirty="0" smtClean="0">
                <a:solidFill>
                  <a:schemeClr val="accent6"/>
                </a:solidFill>
              </a:rPr>
              <a:t>– „Gimė vaikas“.</a:t>
            </a:r>
          </a:p>
          <a:p>
            <a:pPr marL="263525" indent="-263525">
              <a:buFont typeface="Arial" panose="020B0604020202020204" pitchFamily="34" charset="0"/>
              <a:buChar char="•"/>
            </a:pPr>
            <a:r>
              <a:rPr lang="lt-LT" sz="2000" dirty="0" smtClean="0">
                <a:solidFill>
                  <a:schemeClr val="accent6"/>
                </a:solidFill>
              </a:rPr>
              <a:t>Sukurta administracinių pažeidimų tvarkymo sistema - </a:t>
            </a:r>
            <a:r>
              <a:rPr lang="lt-LT" sz="2000" b="1" dirty="0" smtClean="0">
                <a:solidFill>
                  <a:schemeClr val="accent6"/>
                </a:solidFill>
              </a:rPr>
              <a:t>E-bauda.</a:t>
            </a:r>
          </a:p>
          <a:p>
            <a:pPr marL="263525" indent="-263525">
              <a:buFont typeface="Arial" panose="020B0604020202020204" pitchFamily="34" charset="0"/>
              <a:buChar char="•"/>
            </a:pPr>
            <a:r>
              <a:rPr lang="lt-LT" sz="2000" dirty="0" smtClean="0">
                <a:solidFill>
                  <a:schemeClr val="accent6"/>
                </a:solidFill>
              </a:rPr>
              <a:t>Sukurtas Lietuvos teismų el. paslaugų portalas </a:t>
            </a:r>
            <a:r>
              <a:rPr lang="lt-LT" sz="2000" b="1" dirty="0" err="1" smtClean="0">
                <a:solidFill>
                  <a:schemeClr val="accent6"/>
                </a:solidFill>
              </a:rPr>
              <a:t>e.teismas.lt</a:t>
            </a:r>
            <a:r>
              <a:rPr lang="lt-LT" sz="2000" dirty="0">
                <a:solidFill>
                  <a:schemeClr val="accent6"/>
                </a:solidFill>
              </a:rPr>
              <a:t>.</a:t>
            </a:r>
            <a:endParaRPr lang="lt-LT" sz="2000" dirty="0" smtClean="0">
              <a:solidFill>
                <a:schemeClr val="accent6"/>
              </a:solidFill>
            </a:endParaRPr>
          </a:p>
          <a:p>
            <a:pPr marL="263525" indent="-263525">
              <a:buFont typeface="Arial" panose="020B0604020202020204" pitchFamily="34" charset="0"/>
              <a:buChar char="•"/>
            </a:pPr>
            <a:r>
              <a:rPr lang="lt-LT" sz="2000" dirty="0" smtClean="0">
                <a:solidFill>
                  <a:schemeClr val="accent6"/>
                </a:solidFill>
              </a:rPr>
              <a:t>Sukurta vartotojų </a:t>
            </a:r>
            <a:r>
              <a:rPr lang="lt-LT" sz="2000" dirty="0">
                <a:solidFill>
                  <a:schemeClr val="accent6"/>
                </a:solidFill>
              </a:rPr>
              <a:t>teisių </a:t>
            </a:r>
            <a:r>
              <a:rPr lang="lt-LT" sz="2000" dirty="0" smtClean="0">
                <a:solidFill>
                  <a:schemeClr val="accent6"/>
                </a:solidFill>
              </a:rPr>
              <a:t>informacinė sistema </a:t>
            </a:r>
            <a:r>
              <a:rPr lang="lt-LT" sz="2000" b="1" dirty="0" err="1" smtClean="0">
                <a:solidFill>
                  <a:schemeClr val="accent6"/>
                </a:solidFill>
              </a:rPr>
              <a:t>VTIS.lt</a:t>
            </a:r>
            <a:r>
              <a:rPr lang="lt-LT" sz="2000" b="1" dirty="0" smtClean="0">
                <a:solidFill>
                  <a:schemeClr val="accent6"/>
                </a:solidFill>
              </a:rPr>
              <a:t>.</a:t>
            </a:r>
          </a:p>
          <a:p>
            <a:pPr marL="263525" indent="-263525">
              <a:buFont typeface="Arial" panose="020B0604020202020204" pitchFamily="34" charset="0"/>
              <a:buChar char="•"/>
            </a:pPr>
            <a:r>
              <a:rPr lang="lt-LT" sz="2000" dirty="0" smtClean="0">
                <a:solidFill>
                  <a:schemeClr val="accent6"/>
                </a:solidFill>
              </a:rPr>
              <a:t>Sukurtas </a:t>
            </a:r>
            <a:r>
              <a:rPr lang="lt-LT" sz="2000" b="1" dirty="0">
                <a:solidFill>
                  <a:schemeClr val="accent6"/>
                </a:solidFill>
              </a:rPr>
              <a:t>portalas rinkėjams</a:t>
            </a:r>
            <a:r>
              <a:rPr lang="lt-LT" sz="2000" dirty="0">
                <a:solidFill>
                  <a:schemeClr val="accent6"/>
                </a:solidFill>
              </a:rPr>
              <a:t>: </a:t>
            </a:r>
            <a:r>
              <a:rPr lang="lt-LT" sz="2000" dirty="0" smtClean="0">
                <a:solidFill>
                  <a:schemeClr val="accent6"/>
                </a:solidFill>
                <a:hlinkClick r:id="rId3"/>
              </a:rPr>
              <a:t>www.rinkejopuslapis.lt</a:t>
            </a:r>
            <a:r>
              <a:rPr lang="lt-LT" sz="2000" dirty="0">
                <a:solidFill>
                  <a:schemeClr val="accent6"/>
                </a:solidFill>
              </a:rPr>
              <a:t>.</a:t>
            </a:r>
            <a:endParaRPr lang="lt-LT" sz="2000" dirty="0" smtClean="0">
              <a:solidFill>
                <a:schemeClr val="accent6"/>
              </a:solidFill>
            </a:endParaRPr>
          </a:p>
          <a:p>
            <a:pPr marL="263525" indent="-263525">
              <a:buFont typeface="Arial" panose="020B0604020202020204" pitchFamily="34" charset="0"/>
              <a:buChar char="•"/>
            </a:pPr>
            <a:r>
              <a:rPr lang="lt-LT" sz="2000" dirty="0" smtClean="0">
                <a:solidFill>
                  <a:schemeClr val="accent6"/>
                </a:solidFill>
              </a:rPr>
              <a:t>Modernizuotos </a:t>
            </a:r>
            <a:r>
              <a:rPr lang="lt-LT" sz="2000" b="1" dirty="0" smtClean="0">
                <a:solidFill>
                  <a:schemeClr val="accent6"/>
                </a:solidFill>
              </a:rPr>
              <a:t>paslaugos, susijusios </a:t>
            </a:r>
            <a:r>
              <a:rPr lang="lt-LT" sz="2000" b="1" dirty="0">
                <a:solidFill>
                  <a:schemeClr val="accent6"/>
                </a:solidFill>
              </a:rPr>
              <a:t>su statybos dokumentų </a:t>
            </a:r>
            <a:r>
              <a:rPr lang="lt-LT" sz="2000" dirty="0">
                <a:solidFill>
                  <a:schemeClr val="accent6"/>
                </a:solidFill>
              </a:rPr>
              <a:t>išdavimu ir statybos </a:t>
            </a:r>
            <a:r>
              <a:rPr lang="lt-LT" sz="2000" dirty="0" smtClean="0">
                <a:solidFill>
                  <a:schemeClr val="accent6"/>
                </a:solidFill>
              </a:rPr>
              <a:t>priežiūra.</a:t>
            </a:r>
          </a:p>
          <a:p>
            <a:pPr marL="263525" indent="-263525">
              <a:buFont typeface="Arial" panose="020B0604020202020204" pitchFamily="34" charset="0"/>
              <a:buChar char="•"/>
            </a:pPr>
            <a:r>
              <a:rPr lang="lt-LT" sz="2000" dirty="0" smtClean="0">
                <a:solidFill>
                  <a:schemeClr val="accent6"/>
                </a:solidFill>
              </a:rPr>
              <a:t>Įgyvendinta paslaugų </a:t>
            </a:r>
            <a:r>
              <a:rPr lang="lt-LT" sz="2000" dirty="0">
                <a:solidFill>
                  <a:schemeClr val="accent6"/>
                </a:solidFill>
              </a:rPr>
              <a:t>plėtra </a:t>
            </a:r>
            <a:r>
              <a:rPr lang="lt-LT" sz="2000" b="1" dirty="0">
                <a:solidFill>
                  <a:schemeClr val="accent6"/>
                </a:solidFill>
              </a:rPr>
              <a:t>žemėtvarkos planavimo dokumentų </a:t>
            </a:r>
            <a:r>
              <a:rPr lang="lt-LT" sz="2000" dirty="0">
                <a:solidFill>
                  <a:schemeClr val="accent6"/>
                </a:solidFill>
              </a:rPr>
              <a:t>rengimo </a:t>
            </a:r>
            <a:r>
              <a:rPr lang="lt-LT" sz="2000" dirty="0" smtClean="0">
                <a:solidFill>
                  <a:schemeClr val="accent6"/>
                </a:solidFill>
              </a:rPr>
              <a:t>procese.</a:t>
            </a:r>
          </a:p>
          <a:p>
            <a:pPr marL="263525" indent="-263525">
              <a:buFont typeface="Arial" panose="020B0604020202020204" pitchFamily="34" charset="0"/>
              <a:buChar char="•"/>
            </a:pPr>
            <a:r>
              <a:rPr lang="lt-LT" sz="2000" dirty="0" smtClean="0">
                <a:solidFill>
                  <a:schemeClr val="accent6"/>
                </a:solidFill>
              </a:rPr>
              <a:t>Sukurta „</a:t>
            </a:r>
            <a:r>
              <a:rPr lang="lt-LT" sz="2000" b="1" dirty="0" smtClean="0">
                <a:solidFill>
                  <a:schemeClr val="accent6"/>
                </a:solidFill>
              </a:rPr>
              <a:t>E</a:t>
            </a:r>
            <a:r>
              <a:rPr lang="lt-LT" sz="2000" b="1" dirty="0">
                <a:solidFill>
                  <a:schemeClr val="accent6"/>
                </a:solidFill>
              </a:rPr>
              <a:t>. sąskaita</a:t>
            </a:r>
            <a:r>
              <a:rPr lang="lt-LT" sz="2000" dirty="0">
                <a:solidFill>
                  <a:schemeClr val="accent6"/>
                </a:solidFill>
              </a:rPr>
              <a:t>“, kuri suteikia galimybę paslaugų ir kitų prekių tiekėjams </a:t>
            </a:r>
            <a:r>
              <a:rPr lang="lt-LT" sz="2000" dirty="0" smtClean="0">
                <a:solidFill>
                  <a:schemeClr val="accent6"/>
                </a:solidFill>
              </a:rPr>
              <a:t>teikti </a:t>
            </a:r>
            <a:r>
              <a:rPr lang="lt-LT" sz="2000" dirty="0">
                <a:solidFill>
                  <a:schemeClr val="accent6"/>
                </a:solidFill>
              </a:rPr>
              <a:t>elektronines sąskaitas faktūras, susijusias su viešųjų pirkimų sutarčių vykdymu</a:t>
            </a:r>
            <a:r>
              <a:rPr lang="lt-LT" sz="2000" dirty="0" smtClean="0">
                <a:solidFill>
                  <a:schemeClr val="accent6"/>
                </a:solidFill>
              </a:rPr>
              <a:t>.</a:t>
            </a:r>
          </a:p>
          <a:p>
            <a:pPr marL="263525" indent="-263525">
              <a:buFont typeface="Arial" panose="020B0604020202020204" pitchFamily="34" charset="0"/>
              <a:buChar char="•"/>
            </a:pPr>
            <a:r>
              <a:rPr lang="lt-LT" sz="2000" dirty="0" smtClean="0">
                <a:solidFill>
                  <a:schemeClr val="accent6"/>
                </a:solidFill>
              </a:rPr>
              <a:t>Sukurta </a:t>
            </a:r>
            <a:r>
              <a:rPr lang="lt-LT" sz="2000" b="1" dirty="0">
                <a:solidFill>
                  <a:schemeClr val="accent6"/>
                </a:solidFill>
              </a:rPr>
              <a:t>muitinės deklaracijų</a:t>
            </a:r>
            <a:r>
              <a:rPr lang="lt-LT" sz="2000" dirty="0">
                <a:solidFill>
                  <a:schemeClr val="accent6"/>
                </a:solidFill>
              </a:rPr>
              <a:t> pateikimo elektroniniu būdu taikant „vieno langelio“ principą </a:t>
            </a:r>
            <a:r>
              <a:rPr lang="lt-LT" sz="2000" dirty="0" smtClean="0">
                <a:solidFill>
                  <a:schemeClr val="accent6"/>
                </a:solidFill>
              </a:rPr>
              <a:t>elektroninė paslauga.</a:t>
            </a:r>
            <a:endParaRPr lang="lt-LT" sz="2000" dirty="0">
              <a:solidFill>
                <a:schemeClr val="accent6"/>
              </a:solidFill>
            </a:endParaRPr>
          </a:p>
        </p:txBody>
      </p:sp>
      <p:pic>
        <p:nvPicPr>
          <p:cNvPr id="2" name="Paveikslėlis 1"/>
          <p:cNvPicPr>
            <a:picLocks noChangeAspect="1"/>
          </p:cNvPicPr>
          <p:nvPr/>
        </p:nvPicPr>
        <p:blipFill>
          <a:blip r:embed="rId4"/>
          <a:stretch>
            <a:fillRect/>
          </a:stretch>
        </p:blipFill>
        <p:spPr>
          <a:xfrm>
            <a:off x="3542523" y="6210152"/>
            <a:ext cx="1473788" cy="436444"/>
          </a:xfrm>
          <a:prstGeom prst="rect">
            <a:avLst/>
          </a:prstGeom>
        </p:spPr>
      </p:pic>
      <p:pic>
        <p:nvPicPr>
          <p:cNvPr id="4" name="Paveikslėlis 3"/>
          <p:cNvPicPr>
            <a:picLocks noChangeAspect="1"/>
          </p:cNvPicPr>
          <p:nvPr/>
        </p:nvPicPr>
        <p:blipFill>
          <a:blip r:embed="rId5"/>
          <a:stretch>
            <a:fillRect/>
          </a:stretch>
        </p:blipFill>
        <p:spPr>
          <a:xfrm>
            <a:off x="1748110" y="6210152"/>
            <a:ext cx="1653892" cy="436444"/>
          </a:xfrm>
          <a:prstGeom prst="rect">
            <a:avLst/>
          </a:prstGeom>
        </p:spPr>
      </p:pic>
      <p:pic>
        <p:nvPicPr>
          <p:cNvPr id="7" name="Paveikslėlis 6"/>
          <p:cNvPicPr>
            <a:picLocks noChangeAspect="1"/>
          </p:cNvPicPr>
          <p:nvPr/>
        </p:nvPicPr>
        <p:blipFill>
          <a:blip r:embed="rId6"/>
          <a:stretch>
            <a:fillRect/>
          </a:stretch>
        </p:blipFill>
        <p:spPr>
          <a:xfrm>
            <a:off x="5156832" y="6210152"/>
            <a:ext cx="1326790" cy="436444"/>
          </a:xfrm>
          <a:prstGeom prst="rect">
            <a:avLst/>
          </a:prstGeom>
        </p:spPr>
      </p:pic>
      <p:pic>
        <p:nvPicPr>
          <p:cNvPr id="15" name="Paveikslėlis 14"/>
          <p:cNvPicPr>
            <a:picLocks noChangeAspect="1"/>
          </p:cNvPicPr>
          <p:nvPr/>
        </p:nvPicPr>
        <p:blipFill>
          <a:blip r:embed="rId7"/>
          <a:stretch>
            <a:fillRect/>
          </a:stretch>
        </p:blipFill>
        <p:spPr>
          <a:xfrm>
            <a:off x="6624143" y="6210152"/>
            <a:ext cx="626689" cy="436444"/>
          </a:xfrm>
          <a:prstGeom prst="rect">
            <a:avLst/>
          </a:prstGeom>
        </p:spPr>
      </p:pic>
    </p:spTree>
    <p:extLst>
      <p:ext uri="{BB962C8B-B14F-4D97-AF65-F5344CB8AC3E}">
        <p14:creationId xmlns:p14="http://schemas.microsoft.com/office/powerpoint/2010/main" val="2319801763"/>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748110" y="208472"/>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E. demokratija</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sp>
        <p:nvSpPr>
          <p:cNvPr id="3" name="TextBox 2"/>
          <p:cNvSpPr txBox="1"/>
          <p:nvPr/>
        </p:nvSpPr>
        <p:spPr>
          <a:xfrm>
            <a:off x="107504" y="1196752"/>
            <a:ext cx="9036496" cy="4616648"/>
          </a:xfrm>
          <a:prstGeom prst="rect">
            <a:avLst/>
          </a:prstGeom>
          <a:noFill/>
        </p:spPr>
        <p:txBody>
          <a:bodyPr wrap="square" rtlCol="0">
            <a:spAutoFit/>
          </a:bodyPr>
          <a:lstStyle/>
          <a:p>
            <a:pPr marL="263525" indent="-263525">
              <a:buFont typeface="Arial" panose="020B0604020202020204" pitchFamily="34" charset="0"/>
              <a:buChar char="•"/>
            </a:pPr>
            <a:r>
              <a:rPr lang="lt-LT" sz="2000" dirty="0" smtClean="0">
                <a:solidFill>
                  <a:schemeClr val="accent6"/>
                </a:solidFill>
              </a:rPr>
              <a:t>Sukurtas portalas „</a:t>
            </a:r>
            <a:r>
              <a:rPr lang="lt-LT" sz="2000" b="1" dirty="0" smtClean="0">
                <a:solidFill>
                  <a:schemeClr val="accent6"/>
                </a:solidFill>
              </a:rPr>
              <a:t>Mano Vyriausybė</a:t>
            </a:r>
            <a:r>
              <a:rPr lang="lt-LT" sz="2000" dirty="0" smtClean="0">
                <a:solidFill>
                  <a:schemeClr val="accent6"/>
                </a:solidFill>
              </a:rPr>
              <a:t>“:</a:t>
            </a:r>
          </a:p>
          <a:p>
            <a:pPr marL="720725" lvl="1" indent="-263525">
              <a:buFont typeface="Arial" panose="020B0604020202020204" pitchFamily="34" charset="0"/>
              <a:buChar char="•"/>
              <a:tabLst>
                <a:tab pos="720725" algn="l"/>
              </a:tabLst>
            </a:pPr>
            <a:r>
              <a:rPr lang="lt-LT" sz="1800" dirty="0" smtClean="0">
                <a:solidFill>
                  <a:schemeClr val="accent6"/>
                </a:solidFill>
              </a:rPr>
              <a:t>Sukurtos 2 paslaugos gyventojams: „E. pilietis“ ir „E. priimamasis“</a:t>
            </a:r>
          </a:p>
          <a:p>
            <a:pPr marL="720725" lvl="1" indent="-263525">
              <a:buFont typeface="Arial" panose="020B0604020202020204" pitchFamily="34" charset="0"/>
              <a:buChar char="•"/>
              <a:tabLst>
                <a:tab pos="720725" algn="l"/>
              </a:tabLst>
            </a:pPr>
            <a:r>
              <a:rPr lang="lt-LT" sz="1800" dirty="0" smtClean="0">
                <a:solidFill>
                  <a:schemeClr val="accent6"/>
                </a:solidFill>
              </a:rPr>
              <a:t>Sukurtos 2 paslaugos institucijoms: turinio valdymo ir atvirų duomenų skelbimo;</a:t>
            </a:r>
          </a:p>
          <a:p>
            <a:pPr marL="720725" lvl="1" indent="-263525">
              <a:buFont typeface="Arial" panose="020B0604020202020204" pitchFamily="34" charset="0"/>
              <a:buChar char="•"/>
              <a:tabLst>
                <a:tab pos="720725" algn="l"/>
              </a:tabLst>
            </a:pPr>
            <a:r>
              <a:rPr lang="lt-LT" sz="1800" dirty="0" smtClean="0">
                <a:solidFill>
                  <a:schemeClr val="accent6"/>
                </a:solidFill>
              </a:rPr>
              <a:t>Perkelta </a:t>
            </a:r>
            <a:r>
              <a:rPr lang="lt-LT" sz="1800" dirty="0">
                <a:solidFill>
                  <a:schemeClr val="accent6"/>
                </a:solidFill>
              </a:rPr>
              <a:t>11 </a:t>
            </a:r>
            <a:r>
              <a:rPr lang="lt-LT" sz="1800" dirty="0" smtClean="0">
                <a:solidFill>
                  <a:schemeClr val="accent6"/>
                </a:solidFill>
              </a:rPr>
              <a:t>institucijų tinklalapių (per 18 mėn. bus perkelta nemažiau kaip 36 naujos institucijos)</a:t>
            </a:r>
          </a:p>
          <a:p>
            <a:pPr lvl="1">
              <a:tabLst>
                <a:tab pos="720725" algn="l"/>
              </a:tabLst>
            </a:pPr>
            <a:endParaRPr lang="lt-LT" sz="1800" dirty="0" smtClean="0">
              <a:solidFill>
                <a:schemeClr val="accent6"/>
              </a:solidFill>
            </a:endParaRPr>
          </a:p>
          <a:p>
            <a:pPr marL="263525" indent="-263525">
              <a:buFont typeface="Arial" panose="020B0604020202020204" pitchFamily="34" charset="0"/>
              <a:buChar char="•"/>
            </a:pPr>
            <a:r>
              <a:rPr lang="lt-LT" sz="2000" dirty="0" smtClean="0">
                <a:solidFill>
                  <a:schemeClr val="accent6"/>
                </a:solidFill>
              </a:rPr>
              <a:t>Įgyvendintas projektas „</a:t>
            </a:r>
            <a:r>
              <a:rPr lang="lt-LT" sz="2000" b="1" dirty="0" smtClean="0">
                <a:solidFill>
                  <a:schemeClr val="accent6"/>
                </a:solidFill>
              </a:rPr>
              <a:t>e. Seimas</a:t>
            </a:r>
            <a:r>
              <a:rPr lang="lt-LT" sz="2000" dirty="0" smtClean="0">
                <a:solidFill>
                  <a:schemeClr val="accent6"/>
                </a:solidFill>
              </a:rPr>
              <a:t>“:</a:t>
            </a:r>
          </a:p>
          <a:p>
            <a:pPr marL="720725" lvl="1" indent="-263525">
              <a:buFont typeface="Arial" panose="020B0604020202020204" pitchFamily="34" charset="0"/>
              <a:buChar char="•"/>
            </a:pPr>
            <a:r>
              <a:rPr lang="lt-LT" sz="1800" dirty="0" smtClean="0">
                <a:solidFill>
                  <a:schemeClr val="accent6"/>
                </a:solidFill>
              </a:rPr>
              <a:t>Sukurtos 5 paslaugos (e. peticijos, e. teisėkūra, e. laiškas Seimui ir kt.);</a:t>
            </a:r>
          </a:p>
          <a:p>
            <a:pPr marL="720725" lvl="1" indent="-263525">
              <a:buFont typeface="Arial" panose="020B0604020202020204" pitchFamily="34" charset="0"/>
              <a:buChar char="•"/>
            </a:pPr>
            <a:r>
              <a:rPr lang="lt-LT" sz="1800" dirty="0" smtClean="0">
                <a:solidFill>
                  <a:schemeClr val="accent6"/>
                </a:solidFill>
              </a:rPr>
              <a:t>Sukurtas Teisės aktų registras ir Teisės aktų informacinė sistema.</a:t>
            </a:r>
          </a:p>
          <a:p>
            <a:pPr marL="720725" lvl="1" indent="-263525">
              <a:buFont typeface="Arial" panose="020B0604020202020204" pitchFamily="34" charset="0"/>
              <a:buChar char="•"/>
            </a:pPr>
            <a:r>
              <a:rPr lang="lt-LT" sz="1800" dirty="0" smtClean="0">
                <a:solidFill>
                  <a:schemeClr val="accent6"/>
                </a:solidFill>
              </a:rPr>
              <a:t>Atnaujinta interneto svetainė </a:t>
            </a:r>
            <a:r>
              <a:rPr lang="lt-LT" sz="1800" dirty="0">
                <a:solidFill>
                  <a:schemeClr val="accent6"/>
                </a:solidFill>
                <a:hlinkClick r:id="rId3"/>
              </a:rPr>
              <a:t>www.lrs.lt</a:t>
            </a:r>
            <a:r>
              <a:rPr lang="lt-LT" sz="1800" dirty="0" smtClean="0">
                <a:solidFill>
                  <a:schemeClr val="accent6"/>
                </a:solidFill>
              </a:rPr>
              <a:t>;</a:t>
            </a:r>
          </a:p>
          <a:p>
            <a:pPr lvl="1"/>
            <a:endParaRPr lang="lt-LT" sz="1800" dirty="0" smtClean="0">
              <a:solidFill>
                <a:schemeClr val="accent6"/>
              </a:solidFill>
            </a:endParaRPr>
          </a:p>
          <a:p>
            <a:pPr marL="263525" indent="-263525">
              <a:buFont typeface="Arial" panose="020B0604020202020204" pitchFamily="34" charset="0"/>
              <a:buChar char="•"/>
            </a:pPr>
            <a:r>
              <a:rPr lang="lt-LT" sz="2000" dirty="0" smtClean="0">
                <a:solidFill>
                  <a:schemeClr val="accent6"/>
                </a:solidFill>
              </a:rPr>
              <a:t>Įgyvendinti </a:t>
            </a:r>
            <a:r>
              <a:rPr lang="lt-LT" sz="2000" b="1" dirty="0" smtClean="0">
                <a:solidFill>
                  <a:schemeClr val="accent6"/>
                </a:solidFill>
              </a:rPr>
              <a:t>e. demokratijos projektai regionuose </a:t>
            </a:r>
            <a:r>
              <a:rPr lang="lt-LT" sz="2000" dirty="0" smtClean="0">
                <a:solidFill>
                  <a:schemeClr val="accent6"/>
                </a:solidFill>
              </a:rPr>
              <a:t>(47):</a:t>
            </a:r>
          </a:p>
          <a:p>
            <a:pPr marL="720725" lvl="1" indent="-274638">
              <a:buFont typeface="Arial" panose="020B0604020202020204" pitchFamily="34" charset="0"/>
              <a:buChar char="•"/>
            </a:pPr>
            <a:r>
              <a:rPr lang="lt-LT" sz="1800" dirty="0" smtClean="0">
                <a:solidFill>
                  <a:schemeClr val="accent6"/>
                </a:solidFill>
              </a:rPr>
              <a:t>Modernizuotos savivaldybių interneto svetainės;</a:t>
            </a:r>
          </a:p>
          <a:p>
            <a:pPr marL="720725" lvl="1" indent="-274638">
              <a:buFont typeface="Arial" panose="020B0604020202020204" pitchFamily="34" charset="0"/>
              <a:buChar char="•"/>
            </a:pPr>
            <a:r>
              <a:rPr lang="lt-LT" sz="1800" dirty="0" smtClean="0">
                <a:solidFill>
                  <a:schemeClr val="accent6"/>
                </a:solidFill>
              </a:rPr>
              <a:t>Įrengtos salės posėdžių transliavimui;</a:t>
            </a:r>
          </a:p>
          <a:p>
            <a:pPr marL="720725" lvl="1" indent="-274638">
              <a:buFont typeface="Arial" panose="020B0604020202020204" pitchFamily="34" charset="0"/>
              <a:buChar char="•"/>
            </a:pPr>
            <a:r>
              <a:rPr lang="lt-LT" sz="1800" dirty="0" smtClean="0">
                <a:solidFill>
                  <a:schemeClr val="accent6"/>
                </a:solidFill>
              </a:rPr>
              <a:t>Sudarytos galimybės piliečiams dalyvauti sprendimų priėmimo procesuose (prašymai, skundai, peticijos, e. teisėkūra ir pan.)</a:t>
            </a:r>
            <a:endParaRPr lang="lt-LT" sz="1800" dirty="0">
              <a:solidFill>
                <a:schemeClr val="accent6"/>
              </a:solidFill>
            </a:endParaRPr>
          </a:p>
        </p:txBody>
      </p:sp>
      <p:pic>
        <p:nvPicPr>
          <p:cNvPr id="4" name="Paveikslėlis 3"/>
          <p:cNvPicPr>
            <a:picLocks noChangeAspect="1"/>
          </p:cNvPicPr>
          <p:nvPr/>
        </p:nvPicPr>
        <p:blipFill>
          <a:blip r:embed="rId4"/>
          <a:stretch>
            <a:fillRect/>
          </a:stretch>
        </p:blipFill>
        <p:spPr>
          <a:xfrm>
            <a:off x="1475656" y="6150195"/>
            <a:ext cx="1996193" cy="467577"/>
          </a:xfrm>
          <a:prstGeom prst="rect">
            <a:avLst/>
          </a:prstGeom>
        </p:spPr>
      </p:pic>
      <p:pic>
        <p:nvPicPr>
          <p:cNvPr id="5" name="Paveikslėlis 4"/>
          <p:cNvPicPr>
            <a:picLocks noChangeAspect="1"/>
          </p:cNvPicPr>
          <p:nvPr/>
        </p:nvPicPr>
        <p:blipFill>
          <a:blip r:embed="rId5"/>
          <a:stretch>
            <a:fillRect/>
          </a:stretch>
        </p:blipFill>
        <p:spPr>
          <a:xfrm>
            <a:off x="5436096" y="6150195"/>
            <a:ext cx="1512168" cy="467578"/>
          </a:xfrm>
          <a:prstGeom prst="rect">
            <a:avLst/>
          </a:prstGeom>
        </p:spPr>
      </p:pic>
    </p:spTree>
    <p:extLst>
      <p:ext uri="{BB962C8B-B14F-4D97-AF65-F5344CB8AC3E}">
        <p14:creationId xmlns:p14="http://schemas.microsoft.com/office/powerpoint/2010/main" val="3965378006"/>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401401635"/>
              </p:ext>
            </p:extLst>
          </p:nvPr>
        </p:nvGraphicFramePr>
        <p:xfrm>
          <a:off x="251520" y="1261076"/>
          <a:ext cx="8712968" cy="5056755"/>
        </p:xfrm>
        <a:graphic>
          <a:graphicData uri="http://schemas.openxmlformats.org/drawingml/2006/table">
            <a:tbl>
              <a:tblPr firstRow="1" bandRow="1">
                <a:tableStyleId>{912C8C85-51F0-491E-9774-3900AFEF0FD7}</a:tableStyleId>
              </a:tblPr>
              <a:tblGrid>
                <a:gridCol w="6984776"/>
                <a:gridCol w="1728192"/>
              </a:tblGrid>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b="0" dirty="0" smtClean="0">
                          <a:solidFill>
                            <a:schemeClr val="accent6"/>
                          </a:solidFill>
                        </a:rPr>
                        <a:t>Sukurta Valstybinės reikšmės kelių eismo informacinė sistema</a:t>
                      </a:r>
                    </a:p>
                  </a:txBody>
                  <a:tcPr anchor="ctr">
                    <a:noFill/>
                  </a:tcPr>
                </a:tc>
                <a:tc>
                  <a:txBody>
                    <a:bodyPr/>
                    <a:lstStyle/>
                    <a:p>
                      <a:endParaRPr lang="lt-LT" dirty="0"/>
                    </a:p>
                  </a:txBody>
                  <a:tcPr>
                    <a:noFill/>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Sukurtos geležinkelių transporto rizikos valdymo ir priežiūros elektroninės paslaugos</a:t>
                      </a:r>
                    </a:p>
                  </a:txBody>
                  <a:tcPr anchor="ctr"/>
                </a:tc>
                <a:tc>
                  <a:txBody>
                    <a:bodyPr/>
                    <a:lstStyle/>
                    <a:p>
                      <a:endParaRPr lang="lt-LT" dirty="0"/>
                    </a:p>
                  </a:txBody>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Bendrojo pagalbos centro regioniniai padaliniai aprūpinti specializuota atsakymo ir reagavimo į pagalbos skambučius ir pajėgų valdymo technine įranga</a:t>
                      </a:r>
                    </a:p>
                  </a:txBody>
                  <a:tcPr anchor="ctr"/>
                </a:tc>
                <a:tc>
                  <a:txBody>
                    <a:bodyPr/>
                    <a:lstStyle/>
                    <a:p>
                      <a:endParaRPr lang="lt-LT" dirty="0"/>
                    </a:p>
                  </a:txBody>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 gyventojų perspėjimo ir informavimo, naudojant viešųjų judriojo telefono ryšio paslaugų teikėjų tinklų infrastruktūrą, sistema</a:t>
                      </a:r>
                    </a:p>
                    <a:p>
                      <a:pPr marL="0" marR="0" indent="0" algn="l" defTabSz="914400" rtl="0" eaLnBrk="1" fontAlgn="auto" latinLnBrk="0" hangingPunct="1">
                        <a:lnSpc>
                          <a:spcPct val="100000"/>
                        </a:lnSpc>
                        <a:spcBef>
                          <a:spcPts val="0"/>
                        </a:spcBef>
                        <a:spcAft>
                          <a:spcPts val="0"/>
                        </a:spcAft>
                        <a:buClrTx/>
                        <a:buSzTx/>
                        <a:buFontTx/>
                        <a:buNone/>
                        <a:tabLst/>
                        <a:defRPr/>
                      </a:pPr>
                      <a:endParaRPr lang="lt-LT" sz="1600" dirty="0" smtClean="0">
                        <a:solidFill>
                          <a:schemeClr val="accent6"/>
                        </a:solidFill>
                      </a:endParaRPr>
                    </a:p>
                  </a:txBody>
                  <a:tcPr anchor="ctr"/>
                </a:tc>
                <a:tc>
                  <a:txBody>
                    <a:bodyPr/>
                    <a:lstStyle/>
                    <a:p>
                      <a:endParaRPr lang="lt-LT" dirty="0"/>
                    </a:p>
                  </a:txBody>
                  <a:tcPr/>
                </a:tc>
              </a:tr>
              <a:tr h="4288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Atnaujinta Laivybos Klaipėdos jūrų uoste valdymo informacinė sistema LUVIS</a:t>
                      </a:r>
                    </a:p>
                  </a:txBody>
                  <a:tcPr anchor="ctr"/>
                </a:tc>
                <a:tc>
                  <a:txBody>
                    <a:bodyPr/>
                    <a:lstStyle/>
                    <a:p>
                      <a:endParaRPr lang="lt-LT" dirty="0"/>
                    </a:p>
                  </a:txBody>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a:t>
                      </a:r>
                      <a:r>
                        <a:rPr lang="lt-LT" sz="1600" baseline="0" dirty="0" smtClean="0">
                          <a:solidFill>
                            <a:schemeClr val="accent6"/>
                          </a:solidFill>
                        </a:rPr>
                        <a:t> I</a:t>
                      </a:r>
                      <a:r>
                        <a:rPr lang="lt-LT" sz="1600" dirty="0" smtClean="0">
                          <a:solidFill>
                            <a:schemeClr val="accent6"/>
                          </a:solidFill>
                        </a:rPr>
                        <a:t>ntegruotos krovinių gabenimo jūrų ir geležinkelių transportu informacinė platforma E. krovinys</a:t>
                      </a:r>
                    </a:p>
                  </a:txBody>
                  <a:tcPr anchor="ctr"/>
                </a:tc>
                <a:tc>
                  <a:txBody>
                    <a:bodyPr/>
                    <a:lstStyle/>
                    <a:p>
                      <a:endParaRPr lang="lt-LT" dirty="0"/>
                    </a:p>
                  </a:txBody>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kern="1200" dirty="0" smtClean="0">
                          <a:solidFill>
                            <a:schemeClr val="accent6"/>
                          </a:solidFill>
                          <a:latin typeface="+mn-lt"/>
                          <a:ea typeface="+mn-ea"/>
                          <a:cs typeface="+mn-cs"/>
                        </a:rPr>
                        <a:t>Sukurta</a:t>
                      </a:r>
                      <a:r>
                        <a:rPr lang="lt-LT" sz="1600" kern="1200" baseline="0" dirty="0" smtClean="0">
                          <a:solidFill>
                            <a:schemeClr val="accent6"/>
                          </a:solidFill>
                          <a:latin typeface="+mn-lt"/>
                          <a:ea typeface="+mn-ea"/>
                          <a:cs typeface="+mn-cs"/>
                        </a:rPr>
                        <a:t> aplinkosauginės </a:t>
                      </a:r>
                      <a:r>
                        <a:rPr lang="lt-LT" sz="1600" kern="1200" dirty="0" smtClean="0">
                          <a:solidFill>
                            <a:schemeClr val="accent6"/>
                          </a:solidFill>
                          <a:latin typeface="+mn-lt"/>
                          <a:ea typeface="+mn-ea"/>
                          <a:cs typeface="+mn-cs"/>
                        </a:rPr>
                        <a:t>informacijos valdymo integruota kompiuterinė sistema AIVIKS</a:t>
                      </a:r>
                      <a:endParaRPr lang="lt-LT" sz="1600" kern="1200" dirty="0">
                        <a:solidFill>
                          <a:schemeClr val="accent6"/>
                        </a:solidFill>
                        <a:latin typeface="+mn-lt"/>
                        <a:ea typeface="+mn-ea"/>
                        <a:cs typeface="+mn-cs"/>
                      </a:endParaRPr>
                    </a:p>
                  </a:txBody>
                  <a:tcPr anchor="ctr"/>
                </a:tc>
                <a:tc>
                  <a:txBody>
                    <a:bodyPr/>
                    <a:lstStyle/>
                    <a:p>
                      <a:endParaRPr lang="lt-LT" dirty="0"/>
                    </a:p>
                  </a:txBody>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 Vilniaus oro uosto vieninga orlaivio aptarnavimo elektroninė paslauga ir keleivių savitarnos paslaugos</a:t>
                      </a:r>
                    </a:p>
                  </a:txBody>
                  <a:tcPr anchor="ctr"/>
                </a:tc>
                <a:tc>
                  <a:txBody>
                    <a:bodyPr/>
                    <a:lstStyle/>
                    <a:p>
                      <a:endParaRPr lang="lt-LT" dirty="0"/>
                    </a:p>
                  </a:txBody>
                  <a:tcPr/>
                </a:tc>
              </a:tr>
            </a:tbl>
          </a:graphicData>
        </a:graphic>
      </p:graphicFrame>
      <p:pic>
        <p:nvPicPr>
          <p:cNvPr id="6" name="Paveikslėlis 5"/>
          <p:cNvPicPr>
            <a:picLocks noChangeAspect="1"/>
          </p:cNvPicPr>
          <p:nvPr/>
        </p:nvPicPr>
        <p:blipFill>
          <a:blip r:embed="rId3"/>
          <a:stretch>
            <a:fillRect/>
          </a:stretch>
        </p:blipFill>
        <p:spPr>
          <a:xfrm>
            <a:off x="7197743" y="1352716"/>
            <a:ext cx="1522512" cy="312516"/>
          </a:xfrm>
          <a:prstGeom prst="rect">
            <a:avLst/>
          </a:prstGeom>
        </p:spPr>
      </p:pic>
      <p:pic>
        <p:nvPicPr>
          <p:cNvPr id="7" name="Paveikslėlis 6"/>
          <p:cNvPicPr>
            <a:picLocks noChangeAspect="1"/>
          </p:cNvPicPr>
          <p:nvPr/>
        </p:nvPicPr>
        <p:blipFill>
          <a:blip r:embed="rId4"/>
          <a:stretch>
            <a:fillRect/>
          </a:stretch>
        </p:blipFill>
        <p:spPr>
          <a:xfrm>
            <a:off x="7236305" y="1819874"/>
            <a:ext cx="1409700" cy="447675"/>
          </a:xfrm>
          <a:prstGeom prst="rect">
            <a:avLst/>
          </a:prstGeom>
        </p:spPr>
      </p:pic>
      <p:pic>
        <p:nvPicPr>
          <p:cNvPr id="8" name="Paveikslėlis 7"/>
          <p:cNvPicPr>
            <a:picLocks noChangeAspect="1"/>
          </p:cNvPicPr>
          <p:nvPr/>
        </p:nvPicPr>
        <p:blipFill>
          <a:blip r:embed="rId5"/>
          <a:stretch>
            <a:fillRect/>
          </a:stretch>
        </p:blipFill>
        <p:spPr>
          <a:xfrm>
            <a:off x="7231435" y="2422191"/>
            <a:ext cx="1416678" cy="668787"/>
          </a:xfrm>
          <a:prstGeom prst="rect">
            <a:avLst/>
          </a:prstGeom>
        </p:spPr>
      </p:pic>
      <p:pic>
        <p:nvPicPr>
          <p:cNvPr id="9" name="Paveikslėlis 8"/>
          <p:cNvPicPr>
            <a:picLocks noChangeAspect="1"/>
          </p:cNvPicPr>
          <p:nvPr/>
        </p:nvPicPr>
        <p:blipFill>
          <a:blip r:embed="rId6"/>
          <a:stretch>
            <a:fillRect/>
          </a:stretch>
        </p:blipFill>
        <p:spPr>
          <a:xfrm>
            <a:off x="7377911" y="3205061"/>
            <a:ext cx="1123726" cy="700991"/>
          </a:xfrm>
          <a:prstGeom prst="rect">
            <a:avLst/>
          </a:prstGeom>
        </p:spPr>
      </p:pic>
      <p:pic>
        <p:nvPicPr>
          <p:cNvPr id="10" name="Paveikslėlis 9"/>
          <p:cNvPicPr>
            <a:picLocks noChangeAspect="1"/>
          </p:cNvPicPr>
          <p:nvPr/>
        </p:nvPicPr>
        <p:blipFill>
          <a:blip r:embed="rId7"/>
          <a:stretch>
            <a:fillRect/>
          </a:stretch>
        </p:blipFill>
        <p:spPr>
          <a:xfrm>
            <a:off x="7209914" y="4067162"/>
            <a:ext cx="1498170" cy="438200"/>
          </a:xfrm>
          <a:prstGeom prst="rect">
            <a:avLst/>
          </a:prstGeom>
        </p:spPr>
      </p:pic>
      <p:sp>
        <p:nvSpPr>
          <p:cNvPr id="11" name="Rectangle 5"/>
          <p:cNvSpPr>
            <a:spLocks noGrp="1" noChangeArrowheads="1"/>
          </p:cNvSpPr>
          <p:nvPr>
            <p:ph type="title" idx="4294967295"/>
          </p:nvPr>
        </p:nvSpPr>
        <p:spPr>
          <a:xfrm>
            <a:off x="1748110" y="208472"/>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Intelektualios valdymo sistemos</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pic>
        <p:nvPicPr>
          <p:cNvPr id="13" name="Paveikslėlis 12"/>
          <p:cNvPicPr>
            <a:picLocks noChangeAspect="1"/>
          </p:cNvPicPr>
          <p:nvPr/>
        </p:nvPicPr>
        <p:blipFill>
          <a:blip r:embed="rId8"/>
          <a:stretch>
            <a:fillRect/>
          </a:stretch>
        </p:blipFill>
        <p:spPr>
          <a:xfrm>
            <a:off x="7270631" y="5199502"/>
            <a:ext cx="1407584" cy="471576"/>
          </a:xfrm>
          <a:prstGeom prst="rect">
            <a:avLst/>
          </a:prstGeom>
        </p:spPr>
      </p:pic>
      <p:pic>
        <p:nvPicPr>
          <p:cNvPr id="14" name="Paveikslėlis 13"/>
          <p:cNvPicPr>
            <a:picLocks noChangeAspect="1"/>
          </p:cNvPicPr>
          <p:nvPr/>
        </p:nvPicPr>
        <p:blipFill>
          <a:blip r:embed="rId9"/>
          <a:stretch>
            <a:fillRect/>
          </a:stretch>
        </p:blipFill>
        <p:spPr>
          <a:xfrm>
            <a:off x="7102694" y="4627142"/>
            <a:ext cx="1755795" cy="467268"/>
          </a:xfrm>
          <a:prstGeom prst="rect">
            <a:avLst/>
          </a:prstGeom>
        </p:spPr>
      </p:pic>
      <p:pic>
        <p:nvPicPr>
          <p:cNvPr id="15" name="Paveikslėlis 14"/>
          <p:cNvPicPr>
            <a:picLocks noChangeAspect="1"/>
          </p:cNvPicPr>
          <p:nvPr/>
        </p:nvPicPr>
        <p:blipFill>
          <a:blip r:embed="rId10"/>
          <a:stretch>
            <a:fillRect/>
          </a:stretch>
        </p:blipFill>
        <p:spPr>
          <a:xfrm>
            <a:off x="7102694" y="5776170"/>
            <a:ext cx="1778363" cy="507083"/>
          </a:xfrm>
          <a:prstGeom prst="rect">
            <a:avLst/>
          </a:prstGeom>
        </p:spPr>
      </p:pic>
    </p:spTree>
    <p:extLst>
      <p:ext uri="{BB962C8B-B14F-4D97-AF65-F5344CB8AC3E}">
        <p14:creationId xmlns:p14="http://schemas.microsoft.com/office/powerpoint/2010/main" val="3692262096"/>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110456" y="194780"/>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E. sveikata</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sp>
        <p:nvSpPr>
          <p:cNvPr id="3" name="TextBox 2"/>
          <p:cNvSpPr txBox="1"/>
          <p:nvPr/>
        </p:nvSpPr>
        <p:spPr>
          <a:xfrm>
            <a:off x="0" y="1268760"/>
            <a:ext cx="9073008" cy="4770537"/>
          </a:xfrm>
          <a:prstGeom prst="rect">
            <a:avLst/>
          </a:prstGeom>
          <a:noFill/>
        </p:spPr>
        <p:txBody>
          <a:bodyPr wrap="square" rtlCol="0">
            <a:spAutoFit/>
          </a:bodyPr>
          <a:lstStyle/>
          <a:p>
            <a:pPr marL="457200" indent="-193675">
              <a:buFont typeface="Arial" panose="020B0604020202020204" pitchFamily="34" charset="0"/>
              <a:buChar char="•"/>
            </a:pPr>
            <a:r>
              <a:rPr lang="lt-LT" sz="2000" dirty="0" smtClean="0">
                <a:solidFill>
                  <a:schemeClr val="accent6"/>
                </a:solidFill>
              </a:rPr>
              <a:t>Sukurta E</a:t>
            </a:r>
            <a:r>
              <a:rPr lang="lt-LT" sz="2000" dirty="0">
                <a:solidFill>
                  <a:schemeClr val="accent6"/>
                </a:solidFill>
              </a:rPr>
              <a:t>. sveikatos paslaugų ir bendradarbiavimo infrastruktūros informacinė </a:t>
            </a:r>
            <a:r>
              <a:rPr lang="lt-LT" sz="2000" dirty="0" smtClean="0">
                <a:solidFill>
                  <a:schemeClr val="accent6"/>
                </a:solidFill>
              </a:rPr>
              <a:t>sistema </a:t>
            </a:r>
            <a:r>
              <a:rPr lang="lt-LT" sz="2000" b="1" dirty="0" err="1" smtClean="0">
                <a:solidFill>
                  <a:schemeClr val="accent6"/>
                </a:solidFill>
              </a:rPr>
              <a:t>eSPBI</a:t>
            </a:r>
            <a:r>
              <a:rPr lang="lt-LT" sz="2000" b="1" dirty="0" smtClean="0">
                <a:solidFill>
                  <a:schemeClr val="accent6"/>
                </a:solidFill>
              </a:rPr>
              <a:t> IS</a:t>
            </a:r>
            <a:r>
              <a:rPr lang="lt-LT" sz="2000" dirty="0" smtClean="0">
                <a:solidFill>
                  <a:schemeClr val="accent6"/>
                </a:solidFill>
              </a:rPr>
              <a:t>:</a:t>
            </a:r>
          </a:p>
          <a:p>
            <a:pPr marL="914400" lvl="1" indent="-193675">
              <a:buFont typeface="Arial" panose="020B0604020202020204" pitchFamily="34" charset="0"/>
              <a:buChar char="•"/>
            </a:pPr>
            <a:r>
              <a:rPr lang="lt-LT" sz="1600" dirty="0" smtClean="0">
                <a:solidFill>
                  <a:schemeClr val="accent6"/>
                </a:solidFill>
              </a:rPr>
              <a:t>Sukurta infrastruktūra, užtikrinanti </a:t>
            </a:r>
            <a:r>
              <a:rPr lang="lt-LT" sz="1600" dirty="0">
                <a:solidFill>
                  <a:schemeClr val="accent6"/>
                </a:solidFill>
              </a:rPr>
              <a:t>Lietuvos e. sveikatos sistemos subjektų bendradarbiavimą ir jų informacinių sistemų </a:t>
            </a:r>
            <a:r>
              <a:rPr lang="lt-LT" sz="1600" dirty="0" smtClean="0">
                <a:solidFill>
                  <a:schemeClr val="accent6"/>
                </a:solidFill>
              </a:rPr>
              <a:t>integraciją;</a:t>
            </a:r>
          </a:p>
          <a:p>
            <a:pPr marL="914400" lvl="1" indent="-193675">
              <a:buFont typeface="Arial" panose="020B0604020202020204" pitchFamily="34" charset="0"/>
              <a:buChar char="•"/>
            </a:pPr>
            <a:r>
              <a:rPr lang="lt-LT" sz="1600" dirty="0" smtClean="0">
                <a:solidFill>
                  <a:schemeClr val="accent6"/>
                </a:solidFill>
              </a:rPr>
              <a:t>Pradedama kaupti ir tvarkyti pacientų elektroninė sveikatos istorija;</a:t>
            </a:r>
          </a:p>
          <a:p>
            <a:pPr marL="914400" lvl="1" indent="-193675">
              <a:buFont typeface="Arial" panose="020B0604020202020204" pitchFamily="34" charset="0"/>
              <a:buChar char="•"/>
            </a:pPr>
            <a:r>
              <a:rPr lang="lt-LT" sz="1600" dirty="0" smtClean="0">
                <a:solidFill>
                  <a:schemeClr val="accent6"/>
                </a:solidFill>
              </a:rPr>
              <a:t>Išrašomi elektroniniai receptai, kaupiami skaitmeniniai medicininiai vaizdai ir kt.</a:t>
            </a:r>
          </a:p>
          <a:p>
            <a:pPr marL="457200" indent="-193675">
              <a:buFont typeface="Arial" panose="020B0604020202020204" pitchFamily="34" charset="0"/>
              <a:buChar char="•"/>
            </a:pPr>
            <a:r>
              <a:rPr lang="lt-LT" sz="2000" dirty="0" smtClean="0">
                <a:solidFill>
                  <a:schemeClr val="accent6"/>
                </a:solidFill>
              </a:rPr>
              <a:t>Sukurtos sveikatos </a:t>
            </a:r>
            <a:r>
              <a:rPr lang="lt-LT" sz="2000" dirty="0">
                <a:solidFill>
                  <a:schemeClr val="accent6"/>
                </a:solidFill>
              </a:rPr>
              <a:t>priežiūros specialistų bei sveikatos priežiūros įstaigų </a:t>
            </a:r>
            <a:r>
              <a:rPr lang="lt-LT" sz="2000" b="1" dirty="0" smtClean="0">
                <a:solidFill>
                  <a:schemeClr val="accent6"/>
                </a:solidFill>
              </a:rPr>
              <a:t>licencijavimo ir licencijų farmacinei veiklai išdavimo </a:t>
            </a:r>
            <a:r>
              <a:rPr lang="lt-LT" sz="2000" dirty="0">
                <a:solidFill>
                  <a:schemeClr val="accent6"/>
                </a:solidFill>
              </a:rPr>
              <a:t>elektroninės </a:t>
            </a:r>
            <a:r>
              <a:rPr lang="lt-LT" sz="2000" dirty="0" smtClean="0">
                <a:solidFill>
                  <a:schemeClr val="accent6"/>
                </a:solidFill>
              </a:rPr>
              <a:t>paslaugos.</a:t>
            </a:r>
          </a:p>
          <a:p>
            <a:pPr marL="457200" indent="-193675">
              <a:buFont typeface="Arial" panose="020B0604020202020204" pitchFamily="34" charset="0"/>
              <a:buChar char="•"/>
            </a:pPr>
            <a:r>
              <a:rPr lang="lt-LT" sz="2000" b="1" dirty="0" smtClean="0">
                <a:solidFill>
                  <a:schemeClr val="accent6"/>
                </a:solidFill>
              </a:rPr>
              <a:t>Sukurta vaistinių preparatų informacinė sistema.</a:t>
            </a:r>
            <a:endParaRPr lang="en-US" sz="2000" b="1" dirty="0" smtClean="0">
              <a:solidFill>
                <a:schemeClr val="accent6"/>
              </a:solidFill>
            </a:endParaRPr>
          </a:p>
          <a:p>
            <a:pPr marL="457200" indent="-193675">
              <a:buFont typeface="Arial" panose="020B0604020202020204" pitchFamily="34" charset="0"/>
              <a:buChar char="•"/>
            </a:pPr>
            <a:r>
              <a:rPr lang="lt-LT" sz="2000" dirty="0" smtClean="0">
                <a:solidFill>
                  <a:schemeClr val="accent6"/>
                </a:solidFill>
              </a:rPr>
              <a:t>Sukurta Nacionalinė </a:t>
            </a:r>
            <a:r>
              <a:rPr lang="lt-LT" sz="2000" dirty="0">
                <a:solidFill>
                  <a:schemeClr val="accent6"/>
                </a:solidFill>
              </a:rPr>
              <a:t>klinikinių sprendimų palaikymo </a:t>
            </a:r>
            <a:r>
              <a:rPr lang="lt-LT" sz="2000" dirty="0" smtClean="0">
                <a:solidFill>
                  <a:schemeClr val="accent6"/>
                </a:solidFill>
              </a:rPr>
              <a:t>sistema, modernizuotos išankstinės pacientų registracijos sistemos ir sukurtos telemedicinos paslaugos.</a:t>
            </a:r>
          </a:p>
          <a:p>
            <a:pPr marL="457200" indent="-193675">
              <a:buFont typeface="Arial" panose="020B0604020202020204" pitchFamily="34" charset="0"/>
              <a:buChar char="•"/>
            </a:pPr>
            <a:r>
              <a:rPr lang="lt-LT" sz="2000" b="1" dirty="0" smtClean="0">
                <a:solidFill>
                  <a:schemeClr val="accent6"/>
                </a:solidFill>
              </a:rPr>
              <a:t>Modernizuotos 7</a:t>
            </a:r>
            <a:r>
              <a:rPr lang="lt-LT" sz="2000" dirty="0" smtClean="0">
                <a:solidFill>
                  <a:schemeClr val="accent6"/>
                </a:solidFill>
              </a:rPr>
              <a:t> nacionalinio lygmens ligoninių informacinės sistemos ir </a:t>
            </a:r>
            <a:r>
              <a:rPr lang="lt-LT" sz="2000" b="1" dirty="0" smtClean="0">
                <a:solidFill>
                  <a:schemeClr val="accent6"/>
                </a:solidFill>
              </a:rPr>
              <a:t>13</a:t>
            </a:r>
            <a:r>
              <a:rPr lang="lt-LT" sz="2000" dirty="0" smtClean="0">
                <a:solidFill>
                  <a:schemeClr val="accent6"/>
                </a:solidFill>
              </a:rPr>
              <a:t> regioninio lygmens </a:t>
            </a:r>
            <a:r>
              <a:rPr lang="lt-LT" sz="2000" b="1" dirty="0" smtClean="0">
                <a:solidFill>
                  <a:schemeClr val="accent6"/>
                </a:solidFill>
              </a:rPr>
              <a:t>informacinių sistemų</a:t>
            </a:r>
            <a:r>
              <a:rPr lang="lt-LT" sz="2000" dirty="0" smtClean="0">
                <a:solidFill>
                  <a:schemeClr val="accent6"/>
                </a:solidFill>
              </a:rPr>
              <a:t>.</a:t>
            </a:r>
          </a:p>
          <a:p>
            <a:pPr marL="457200" indent="-193675">
              <a:buFont typeface="Arial" panose="020B0604020202020204" pitchFamily="34" charset="0"/>
              <a:buChar char="•"/>
            </a:pPr>
            <a:r>
              <a:rPr lang="lt-LT" sz="2000" dirty="0">
                <a:solidFill>
                  <a:schemeClr val="accent6"/>
                </a:solidFill>
              </a:rPr>
              <a:t>Sukurtas </a:t>
            </a:r>
            <a:r>
              <a:rPr lang="lt-LT" sz="2000" dirty="0" smtClean="0">
                <a:solidFill>
                  <a:schemeClr val="accent6"/>
                </a:solidFill>
              </a:rPr>
              <a:t>vieningas </a:t>
            </a:r>
            <a:r>
              <a:rPr lang="lt-LT" sz="2000" dirty="0">
                <a:solidFill>
                  <a:schemeClr val="accent6"/>
                </a:solidFill>
              </a:rPr>
              <a:t>medicininių terminų </a:t>
            </a:r>
            <a:r>
              <a:rPr lang="lt-LT" sz="2000" dirty="0" smtClean="0">
                <a:solidFill>
                  <a:schemeClr val="accent6"/>
                </a:solidFill>
              </a:rPr>
              <a:t>klasifikatoriaus SNOMED CT.</a:t>
            </a:r>
          </a:p>
        </p:txBody>
      </p:sp>
      <p:pic>
        <p:nvPicPr>
          <p:cNvPr id="2" name="Paveikslėlis 1"/>
          <p:cNvPicPr>
            <a:picLocks noChangeAspect="1"/>
          </p:cNvPicPr>
          <p:nvPr/>
        </p:nvPicPr>
        <p:blipFill>
          <a:blip r:embed="rId3"/>
          <a:stretch>
            <a:fillRect/>
          </a:stretch>
        </p:blipFill>
        <p:spPr>
          <a:xfrm>
            <a:off x="3271454" y="6237312"/>
            <a:ext cx="2601090" cy="390774"/>
          </a:xfrm>
          <a:prstGeom prst="rect">
            <a:avLst/>
          </a:prstGeom>
        </p:spPr>
      </p:pic>
    </p:spTree>
    <p:extLst>
      <p:ext uri="{BB962C8B-B14F-4D97-AF65-F5344CB8AC3E}">
        <p14:creationId xmlns:p14="http://schemas.microsoft.com/office/powerpoint/2010/main" val="2580452303"/>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748110" y="208472"/>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Lietuvos kultūra ir lietuvių kalba</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graphicFrame>
        <p:nvGraphicFramePr>
          <p:cNvPr id="4" name="Turinio vietos rezervavimo ženklas 3"/>
          <p:cNvGraphicFramePr>
            <a:graphicFrameLocks/>
          </p:cNvGraphicFramePr>
          <p:nvPr>
            <p:extLst>
              <p:ext uri="{D42A27DB-BD31-4B8C-83A1-F6EECF244321}">
                <p14:modId xmlns:p14="http://schemas.microsoft.com/office/powerpoint/2010/main" val="2954208912"/>
              </p:ext>
            </p:extLst>
          </p:nvPr>
        </p:nvGraphicFramePr>
        <p:xfrm>
          <a:off x="899592" y="1268760"/>
          <a:ext cx="7316326" cy="4982787"/>
        </p:xfrm>
        <a:graphic>
          <a:graphicData uri="http://schemas.openxmlformats.org/drawingml/2006/table">
            <a:tbl>
              <a:tblPr firstRow="1" bandRow="1">
                <a:tableStyleId>{912C8C85-51F0-491E-9774-3900AFEF0FD7}</a:tableStyleId>
              </a:tblPr>
              <a:tblGrid>
                <a:gridCol w="5865154"/>
                <a:gridCol w="1451172"/>
              </a:tblGrid>
              <a:tr h="6685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b="0" dirty="0" smtClean="0">
                          <a:solidFill>
                            <a:schemeClr val="accent6"/>
                          </a:solidFill>
                        </a:rPr>
                        <a:t>Sukurta Lietuvos integrali muziejų informacinė sistema</a:t>
                      </a:r>
                    </a:p>
                  </a:txBody>
                  <a:tcPr anchor="ctr">
                    <a:noFill/>
                  </a:tcPr>
                </a:tc>
                <a:tc>
                  <a:txBody>
                    <a:bodyPr/>
                    <a:lstStyle/>
                    <a:p>
                      <a:endParaRPr lang="lt-LT" b="0" dirty="0"/>
                    </a:p>
                  </a:txBody>
                  <a:tcPr>
                    <a:noFill/>
                  </a:tcPr>
                </a:tc>
              </a:tr>
              <a:tr h="648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 Lietuvos radijo virtuali </a:t>
                      </a:r>
                      <a:r>
                        <a:rPr lang="lt-LT" sz="1600" dirty="0" err="1" smtClean="0">
                          <a:solidFill>
                            <a:schemeClr val="accent6"/>
                          </a:solidFill>
                        </a:rPr>
                        <a:t>audiobiblioteka</a:t>
                      </a:r>
                      <a:r>
                        <a:rPr lang="lt-LT" sz="1600" baseline="0" dirty="0" smtClean="0">
                          <a:solidFill>
                            <a:schemeClr val="accent6"/>
                          </a:solidFill>
                        </a:rPr>
                        <a:t> </a:t>
                      </a:r>
                      <a:endParaRPr lang="lt-LT" sz="1600" dirty="0" smtClean="0">
                        <a:solidFill>
                          <a:schemeClr val="accent6"/>
                        </a:solidFill>
                      </a:endParaRPr>
                    </a:p>
                  </a:txBody>
                  <a:tcPr anchor="ctr"/>
                </a:tc>
                <a:tc>
                  <a:txBody>
                    <a:bodyPr/>
                    <a:lstStyle/>
                    <a:p>
                      <a:endParaRPr lang="lt-LT" dirty="0"/>
                    </a:p>
                  </a:txBody>
                  <a:tcPr/>
                </a:tc>
              </a:tr>
              <a:tr h="6276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a:t>
                      </a:r>
                      <a:r>
                        <a:rPr lang="lt-LT" sz="1600" baseline="0" dirty="0" smtClean="0">
                          <a:solidFill>
                            <a:schemeClr val="accent6"/>
                          </a:solidFill>
                        </a:rPr>
                        <a:t> v</a:t>
                      </a:r>
                      <a:r>
                        <a:rPr lang="lt-LT" sz="1600" dirty="0" smtClean="0">
                          <a:solidFill>
                            <a:schemeClr val="accent6"/>
                          </a:solidFill>
                        </a:rPr>
                        <a:t>irtuali aklųjų biblioteka </a:t>
                      </a:r>
                    </a:p>
                  </a:txBody>
                  <a:tcPr anchor="ctr"/>
                </a:tc>
                <a:tc>
                  <a:txBody>
                    <a:bodyPr/>
                    <a:lstStyle/>
                    <a:p>
                      <a:endParaRPr lang="lt-LT" dirty="0"/>
                    </a:p>
                  </a:txBody>
                  <a:tcPr/>
                </a:tc>
              </a:tr>
              <a:tr h="648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Sukurtas bibliotekų</a:t>
                      </a:r>
                      <a:r>
                        <a:rPr lang="lt-LT" sz="1600" baseline="0" dirty="0" smtClean="0">
                          <a:solidFill>
                            <a:schemeClr val="accent6"/>
                          </a:solidFill>
                        </a:rPr>
                        <a:t> elektroninių paslaugų portalas </a:t>
                      </a:r>
                      <a:endParaRPr lang="lt-LT" sz="1600" dirty="0" smtClean="0">
                        <a:solidFill>
                          <a:schemeClr val="accent6"/>
                        </a:solidFill>
                      </a:endParaRPr>
                    </a:p>
                  </a:txBody>
                  <a:tcPr anchor="ctr"/>
                </a:tc>
                <a:tc>
                  <a:txBody>
                    <a:bodyPr/>
                    <a:lstStyle/>
                    <a:p>
                      <a:endParaRPr lang="lt-LT" dirty="0"/>
                    </a:p>
                  </a:txBody>
                  <a:tcPr/>
                </a:tc>
              </a:tr>
              <a:tr h="648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 integruotų lietuvių kalbos ir raštijos </a:t>
                      </a:r>
                    </a:p>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išteklių svetainė</a:t>
                      </a:r>
                    </a:p>
                  </a:txBody>
                  <a:tcPr anchor="ctr"/>
                </a:tc>
                <a:tc>
                  <a:txBody>
                    <a:bodyPr/>
                    <a:lstStyle/>
                    <a:p>
                      <a:endParaRPr lang="lt-LT" dirty="0"/>
                    </a:p>
                  </a:txBody>
                  <a:tcPr/>
                </a:tc>
              </a:tr>
              <a:tr h="648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Sukurtas elektroninio</a:t>
                      </a:r>
                      <a:r>
                        <a:rPr lang="lt-LT" sz="1600" baseline="0" dirty="0" smtClean="0">
                          <a:solidFill>
                            <a:schemeClr val="accent6"/>
                          </a:solidFill>
                        </a:rPr>
                        <a:t> teksto skaitytuvas, šnekos </a:t>
                      </a:r>
                    </a:p>
                    <a:p>
                      <a:pPr marL="0" marR="0" indent="0" algn="l" defTabSz="914400" rtl="0" eaLnBrk="1" fontAlgn="auto" latinLnBrk="0" hangingPunct="1">
                        <a:lnSpc>
                          <a:spcPct val="100000"/>
                        </a:lnSpc>
                        <a:spcBef>
                          <a:spcPts val="0"/>
                        </a:spcBef>
                        <a:spcAft>
                          <a:spcPts val="0"/>
                        </a:spcAft>
                        <a:buClrTx/>
                        <a:buSzTx/>
                        <a:buFontTx/>
                        <a:buNone/>
                        <a:tabLst/>
                        <a:defRPr/>
                      </a:pPr>
                      <a:r>
                        <a:rPr lang="lt-LT" sz="1600" baseline="0" dirty="0" err="1" smtClean="0">
                          <a:solidFill>
                            <a:schemeClr val="accent6"/>
                          </a:solidFill>
                        </a:rPr>
                        <a:t>atpažintuvas</a:t>
                      </a:r>
                      <a:r>
                        <a:rPr lang="lt-LT" sz="1600" baseline="0" dirty="0" smtClean="0">
                          <a:solidFill>
                            <a:schemeClr val="accent6"/>
                          </a:solidFill>
                        </a:rPr>
                        <a:t> ir sintezatorius</a:t>
                      </a:r>
                      <a:endParaRPr lang="lt-LT" sz="1600" dirty="0" smtClean="0">
                        <a:solidFill>
                          <a:schemeClr val="accent6"/>
                        </a:solidFill>
                      </a:endParaRPr>
                    </a:p>
                  </a:txBody>
                  <a:tcPr anchor="ctr"/>
                </a:tc>
                <a:tc>
                  <a:txBody>
                    <a:bodyPr/>
                    <a:lstStyle/>
                    <a:p>
                      <a:endParaRPr lang="lt-LT" dirty="0"/>
                    </a:p>
                  </a:txBody>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kern="1200" dirty="0" smtClean="0">
                          <a:solidFill>
                            <a:schemeClr val="accent6"/>
                          </a:solidFill>
                          <a:latin typeface="+mn-lt"/>
                          <a:ea typeface="+mn-ea"/>
                          <a:cs typeface="+mn-cs"/>
                        </a:rPr>
                        <a:t>Sukurta Lietuvių kalbos sintaksinės ir semantinės </a:t>
                      </a:r>
                    </a:p>
                    <a:p>
                      <a:pPr marL="0" marR="0" indent="0" algn="l" defTabSz="914400" rtl="0" eaLnBrk="1" fontAlgn="auto" latinLnBrk="0" hangingPunct="1">
                        <a:lnSpc>
                          <a:spcPct val="100000"/>
                        </a:lnSpc>
                        <a:spcBef>
                          <a:spcPts val="0"/>
                        </a:spcBef>
                        <a:spcAft>
                          <a:spcPts val="0"/>
                        </a:spcAft>
                        <a:buClrTx/>
                        <a:buSzTx/>
                        <a:buFontTx/>
                        <a:buNone/>
                        <a:tabLst/>
                        <a:defRPr/>
                      </a:pPr>
                      <a:r>
                        <a:rPr lang="lt-LT" sz="1600" kern="1200" dirty="0" smtClean="0">
                          <a:solidFill>
                            <a:schemeClr val="accent6"/>
                          </a:solidFill>
                          <a:latin typeface="+mn-lt"/>
                          <a:ea typeface="+mn-ea"/>
                          <a:cs typeface="+mn-cs"/>
                        </a:rPr>
                        <a:t>analizės informacinė sistema</a:t>
                      </a:r>
                      <a:endParaRPr lang="lt-LT" sz="1600" kern="1200" dirty="0">
                        <a:solidFill>
                          <a:schemeClr val="accent6"/>
                        </a:solidFill>
                        <a:latin typeface="+mn-lt"/>
                        <a:ea typeface="+mn-ea"/>
                        <a:cs typeface="+mn-cs"/>
                      </a:endParaRPr>
                    </a:p>
                  </a:txBody>
                  <a:tcPr anchor="ctr"/>
                </a:tc>
                <a:tc>
                  <a:txBody>
                    <a:bodyPr/>
                    <a:lstStyle/>
                    <a:p>
                      <a:endParaRPr lang="lt-LT" dirty="0" smtClean="0"/>
                    </a:p>
                  </a:txBody>
                  <a:tcPr/>
                </a:tc>
              </a:tr>
              <a:tr h="5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smtClean="0">
                          <a:solidFill>
                            <a:schemeClr val="accent6"/>
                          </a:solidFill>
                        </a:rPr>
                        <a:t>Sukurta</a:t>
                      </a:r>
                      <a:r>
                        <a:rPr lang="lt-LT" sz="1600" baseline="0" dirty="0" smtClean="0">
                          <a:solidFill>
                            <a:schemeClr val="accent6"/>
                          </a:solidFill>
                        </a:rPr>
                        <a:t> Lietuvių kalbos išteklių informacinė sistema</a:t>
                      </a:r>
                      <a:endParaRPr lang="lt-LT" sz="1600" dirty="0" smtClean="0">
                        <a:solidFill>
                          <a:schemeClr val="accent6"/>
                        </a:solidFill>
                      </a:endParaRPr>
                    </a:p>
                  </a:txBody>
                  <a:tcPr anchor="ctr"/>
                </a:tc>
                <a:tc>
                  <a:txBody>
                    <a:bodyPr/>
                    <a:lstStyle/>
                    <a:p>
                      <a:endParaRPr lang="lt-LT" dirty="0"/>
                    </a:p>
                  </a:txBody>
                  <a:tcPr/>
                </a:tc>
              </a:tr>
            </a:tbl>
          </a:graphicData>
        </a:graphic>
      </p:graphicFrame>
      <p:pic>
        <p:nvPicPr>
          <p:cNvPr id="5" name="Paveikslėlis 4"/>
          <p:cNvPicPr>
            <a:picLocks noChangeAspect="1"/>
          </p:cNvPicPr>
          <p:nvPr/>
        </p:nvPicPr>
        <p:blipFill>
          <a:blip r:embed="rId3"/>
          <a:stretch>
            <a:fillRect/>
          </a:stretch>
        </p:blipFill>
        <p:spPr>
          <a:xfrm>
            <a:off x="6350435" y="2036924"/>
            <a:ext cx="1785815" cy="486434"/>
          </a:xfrm>
          <a:prstGeom prst="rect">
            <a:avLst/>
          </a:prstGeom>
        </p:spPr>
      </p:pic>
      <p:pic>
        <p:nvPicPr>
          <p:cNvPr id="6" name="Paveikslėlis 5"/>
          <p:cNvPicPr>
            <a:picLocks noChangeAspect="1"/>
          </p:cNvPicPr>
          <p:nvPr/>
        </p:nvPicPr>
        <p:blipFill>
          <a:blip r:embed="rId4"/>
          <a:stretch>
            <a:fillRect/>
          </a:stretch>
        </p:blipFill>
        <p:spPr>
          <a:xfrm>
            <a:off x="6699787" y="2660457"/>
            <a:ext cx="1096889" cy="481561"/>
          </a:xfrm>
          <a:prstGeom prst="rect">
            <a:avLst/>
          </a:prstGeom>
        </p:spPr>
      </p:pic>
      <p:pic>
        <p:nvPicPr>
          <p:cNvPr id="7" name="Paveikslėlis 6"/>
          <p:cNvPicPr>
            <a:picLocks noChangeAspect="1"/>
          </p:cNvPicPr>
          <p:nvPr/>
        </p:nvPicPr>
        <p:blipFill>
          <a:blip r:embed="rId5"/>
          <a:stretch>
            <a:fillRect/>
          </a:stretch>
        </p:blipFill>
        <p:spPr>
          <a:xfrm>
            <a:off x="6856554" y="1321943"/>
            <a:ext cx="773576" cy="575048"/>
          </a:xfrm>
          <a:prstGeom prst="rect">
            <a:avLst/>
          </a:prstGeom>
        </p:spPr>
      </p:pic>
      <p:pic>
        <p:nvPicPr>
          <p:cNvPr id="8" name="Paveikslėlis 7"/>
          <p:cNvPicPr>
            <a:picLocks noChangeAspect="1"/>
          </p:cNvPicPr>
          <p:nvPr/>
        </p:nvPicPr>
        <p:blipFill>
          <a:blip r:embed="rId6"/>
          <a:stretch>
            <a:fillRect/>
          </a:stretch>
        </p:blipFill>
        <p:spPr>
          <a:xfrm>
            <a:off x="6660232" y="3279118"/>
            <a:ext cx="1208453" cy="490560"/>
          </a:xfrm>
          <a:prstGeom prst="rect">
            <a:avLst/>
          </a:prstGeom>
        </p:spPr>
      </p:pic>
      <p:pic>
        <p:nvPicPr>
          <p:cNvPr id="9" name="Paveikslėlis 8"/>
          <p:cNvPicPr>
            <a:picLocks noChangeAspect="1"/>
          </p:cNvPicPr>
          <p:nvPr/>
        </p:nvPicPr>
        <p:blipFill>
          <a:blip r:embed="rId7"/>
          <a:stretch>
            <a:fillRect/>
          </a:stretch>
        </p:blipFill>
        <p:spPr>
          <a:xfrm>
            <a:off x="6407145" y="3939691"/>
            <a:ext cx="1672394" cy="474790"/>
          </a:xfrm>
          <a:prstGeom prst="rect">
            <a:avLst/>
          </a:prstGeom>
        </p:spPr>
      </p:pic>
      <p:pic>
        <p:nvPicPr>
          <p:cNvPr id="10" name="Paveikslėlis 9"/>
          <p:cNvPicPr>
            <a:picLocks noChangeAspect="1"/>
          </p:cNvPicPr>
          <p:nvPr/>
        </p:nvPicPr>
        <p:blipFill>
          <a:blip r:embed="rId8"/>
          <a:stretch>
            <a:fillRect/>
          </a:stretch>
        </p:blipFill>
        <p:spPr>
          <a:xfrm>
            <a:off x="6516216" y="4570558"/>
            <a:ext cx="1442512" cy="514626"/>
          </a:xfrm>
          <a:prstGeom prst="rect">
            <a:avLst/>
          </a:prstGeom>
        </p:spPr>
      </p:pic>
      <p:pic>
        <p:nvPicPr>
          <p:cNvPr id="11" name="Paveikslėlis 10"/>
          <p:cNvPicPr>
            <a:picLocks noChangeAspect="1"/>
          </p:cNvPicPr>
          <p:nvPr/>
        </p:nvPicPr>
        <p:blipFill>
          <a:blip r:embed="rId9"/>
          <a:stretch>
            <a:fillRect/>
          </a:stretch>
        </p:blipFill>
        <p:spPr>
          <a:xfrm>
            <a:off x="6627780" y="5215361"/>
            <a:ext cx="1240905" cy="449089"/>
          </a:xfrm>
          <a:prstGeom prst="rect">
            <a:avLst/>
          </a:prstGeom>
        </p:spPr>
      </p:pic>
      <p:pic>
        <p:nvPicPr>
          <p:cNvPr id="12" name="Paveikslėlis 11"/>
          <p:cNvPicPr>
            <a:picLocks noChangeAspect="1"/>
          </p:cNvPicPr>
          <p:nvPr/>
        </p:nvPicPr>
        <p:blipFill>
          <a:blip r:embed="rId10"/>
          <a:stretch>
            <a:fillRect/>
          </a:stretch>
        </p:blipFill>
        <p:spPr>
          <a:xfrm>
            <a:off x="6478645" y="5794627"/>
            <a:ext cx="1571625" cy="409575"/>
          </a:xfrm>
          <a:prstGeom prst="rect">
            <a:avLst/>
          </a:prstGeom>
        </p:spPr>
      </p:pic>
    </p:spTree>
    <p:extLst>
      <p:ext uri="{BB962C8B-B14F-4D97-AF65-F5344CB8AC3E}">
        <p14:creationId xmlns:p14="http://schemas.microsoft.com/office/powerpoint/2010/main" val="2744050810"/>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type="title" idx="4294967295"/>
          </p:nvPr>
        </p:nvSpPr>
        <p:spPr>
          <a:xfrm>
            <a:off x="1979712" y="188640"/>
            <a:ext cx="6923087" cy="1143000"/>
          </a:xfrm>
        </p:spPr>
        <p:txBody>
          <a:bodyPr/>
          <a:lstStyle/>
          <a:p>
            <a:pPr>
              <a:defRPr/>
            </a:pPr>
            <a:r>
              <a:rPr lang="lt-LT" sz="2400" b="1" dirty="0" smtClean="0">
                <a:solidFill>
                  <a:schemeClr val="accent6">
                    <a:lumMod val="75000"/>
                  </a:schemeClr>
                </a:solidFill>
                <a:effectLst>
                  <a:outerShdw blurRad="38100" dist="38100" dir="2700000" algn="tl">
                    <a:srgbClr val="C0C0C0"/>
                  </a:outerShdw>
                </a:effectLst>
                <a:cs typeface="Times New Roman" pitchFamily="18" charset="0"/>
              </a:rPr>
              <a:t>IRT infrastruktūra ir kt. pažangūs sprendimai</a:t>
            </a:r>
            <a:endParaRPr lang="lt-LT" sz="2400" b="1" dirty="0">
              <a:solidFill>
                <a:schemeClr val="accent6">
                  <a:lumMod val="75000"/>
                </a:schemeClr>
              </a:solidFill>
              <a:effectLst>
                <a:outerShdw blurRad="38100" dist="38100" dir="2700000" algn="tl">
                  <a:srgbClr val="C0C0C0"/>
                </a:outerShdw>
              </a:effectLst>
              <a:cs typeface="Times New Roman" pitchFamily="18" charset="0"/>
            </a:endParaRPr>
          </a:p>
        </p:txBody>
      </p:sp>
      <p:sp>
        <p:nvSpPr>
          <p:cNvPr id="3" name="TextBox 2"/>
          <p:cNvSpPr txBox="1"/>
          <p:nvPr/>
        </p:nvSpPr>
        <p:spPr>
          <a:xfrm>
            <a:off x="107504" y="1082315"/>
            <a:ext cx="9036496" cy="4893647"/>
          </a:xfrm>
          <a:prstGeom prst="rect">
            <a:avLst/>
          </a:prstGeom>
          <a:noFill/>
        </p:spPr>
        <p:txBody>
          <a:bodyPr wrap="square" rtlCol="0">
            <a:spAutoFit/>
          </a:bodyPr>
          <a:lstStyle/>
          <a:p>
            <a:pPr marL="457200" indent="-274638">
              <a:buFont typeface="Arial" panose="020B0604020202020204" pitchFamily="34" charset="0"/>
              <a:buChar char="•"/>
            </a:pPr>
            <a:r>
              <a:rPr lang="lt-LT" sz="1800" dirty="0" smtClean="0">
                <a:solidFill>
                  <a:schemeClr val="accent6"/>
                </a:solidFill>
              </a:rPr>
              <a:t>Sukurtas vienas sparčiausių ir plačiausiai padengtų Europoje plačiajuosčio interneto tinklas Lietuvoje - </a:t>
            </a:r>
            <a:r>
              <a:rPr lang="lt-LT" sz="1800" b="1" dirty="0" smtClean="0">
                <a:solidFill>
                  <a:schemeClr val="accent6"/>
                </a:solidFill>
              </a:rPr>
              <a:t>RAIN</a:t>
            </a:r>
            <a:r>
              <a:rPr lang="lt-LT" sz="1800" dirty="0" smtClean="0">
                <a:solidFill>
                  <a:schemeClr val="accent6"/>
                </a:solidFill>
              </a:rPr>
              <a:t>:</a:t>
            </a:r>
          </a:p>
          <a:p>
            <a:pPr marL="982663" lvl="1" indent="-171450">
              <a:buFont typeface="Arial" panose="020B0604020202020204" pitchFamily="34" charset="0"/>
              <a:buChar char="•"/>
            </a:pPr>
            <a:r>
              <a:rPr lang="lt-LT" sz="1400" dirty="0" smtClean="0">
                <a:solidFill>
                  <a:schemeClr val="accent6"/>
                </a:solidFill>
              </a:rPr>
              <a:t>Nutiesta </a:t>
            </a:r>
            <a:r>
              <a:rPr lang="lt-LT" sz="1400" dirty="0">
                <a:solidFill>
                  <a:schemeClr val="accent6"/>
                </a:solidFill>
              </a:rPr>
              <a:t>daugiau kaip 5700 km. šviesolaidinių kabelinių linijų</a:t>
            </a:r>
            <a:r>
              <a:rPr lang="lt-LT" sz="1400" dirty="0" smtClean="0">
                <a:solidFill>
                  <a:schemeClr val="accent6"/>
                </a:solidFill>
              </a:rPr>
              <a:t>;</a:t>
            </a:r>
          </a:p>
          <a:p>
            <a:pPr marL="982663" lvl="1" indent="-171450">
              <a:buFont typeface="Arial" panose="020B0604020202020204" pitchFamily="34" charset="0"/>
              <a:buChar char="•"/>
            </a:pPr>
            <a:r>
              <a:rPr lang="lt-LT" sz="1400" dirty="0">
                <a:solidFill>
                  <a:schemeClr val="accent6"/>
                </a:solidFill>
              </a:rPr>
              <a:t>Prijungta daugiau kaip 980 miestelių ir kaimų, prie sukurto plačiajuosčio tinklo</a:t>
            </a:r>
            <a:r>
              <a:rPr lang="lt-LT" sz="1400" dirty="0" smtClean="0">
                <a:solidFill>
                  <a:schemeClr val="accent6"/>
                </a:solidFill>
              </a:rPr>
              <a:t>;</a:t>
            </a:r>
          </a:p>
          <a:p>
            <a:pPr marL="982663" lvl="1" indent="-171450">
              <a:buFont typeface="Arial" panose="020B0604020202020204" pitchFamily="34" charset="0"/>
              <a:buChar char="•"/>
            </a:pPr>
            <a:r>
              <a:rPr lang="lt-LT" sz="1400" dirty="0" smtClean="0">
                <a:solidFill>
                  <a:schemeClr val="accent6"/>
                </a:solidFill>
              </a:rPr>
              <a:t>660 tūkst. gyventojų, 520 viešųjų bibliotekų, 2000 verslo ir 9000 viešųjų institucijų gali naudotis plačiajuosčiu tinklu.</a:t>
            </a:r>
          </a:p>
          <a:p>
            <a:pPr marL="457200" indent="-274638">
              <a:buFont typeface="Arial" panose="020B0604020202020204" pitchFamily="34" charset="0"/>
              <a:buChar char="•"/>
            </a:pPr>
            <a:r>
              <a:rPr lang="lt-LT" sz="1800" dirty="0" smtClean="0">
                <a:solidFill>
                  <a:schemeClr val="accent6"/>
                </a:solidFill>
              </a:rPr>
              <a:t>Atnaujinta </a:t>
            </a:r>
            <a:r>
              <a:rPr lang="lt-LT" sz="1800" b="1" dirty="0" smtClean="0">
                <a:solidFill>
                  <a:schemeClr val="accent6"/>
                </a:solidFill>
              </a:rPr>
              <a:t>VIISP</a:t>
            </a:r>
            <a:r>
              <a:rPr lang="lt-LT" sz="1800" dirty="0" smtClean="0">
                <a:solidFill>
                  <a:schemeClr val="accent6"/>
                </a:solidFill>
              </a:rPr>
              <a:t> infrastruktūra ir sukurti nauji </a:t>
            </a:r>
            <a:r>
              <a:rPr lang="lt-LT" sz="1800" dirty="0" err="1" smtClean="0">
                <a:solidFill>
                  <a:schemeClr val="accent6"/>
                </a:solidFill>
              </a:rPr>
              <a:t>funkcionalumai</a:t>
            </a:r>
            <a:r>
              <a:rPr lang="lt-LT" sz="1800" dirty="0">
                <a:solidFill>
                  <a:schemeClr val="accent6"/>
                </a:solidFill>
              </a:rPr>
              <a:t>.</a:t>
            </a:r>
            <a:endParaRPr lang="lt-LT" sz="1800" dirty="0" smtClean="0">
              <a:solidFill>
                <a:schemeClr val="accent6"/>
              </a:solidFill>
            </a:endParaRPr>
          </a:p>
          <a:p>
            <a:pPr marL="457200" indent="-274638">
              <a:buFont typeface="Arial" panose="020B0604020202020204" pitchFamily="34" charset="0"/>
              <a:buChar char="•"/>
            </a:pPr>
            <a:r>
              <a:rPr lang="lt-LT" sz="1800" dirty="0" smtClean="0">
                <a:solidFill>
                  <a:schemeClr val="accent6"/>
                </a:solidFill>
              </a:rPr>
              <a:t>Sukurtas </a:t>
            </a:r>
            <a:r>
              <a:rPr lang="en-US" sz="1800" dirty="0" err="1" smtClean="0">
                <a:solidFill>
                  <a:schemeClr val="accent6"/>
                </a:solidFill>
              </a:rPr>
              <a:t>Lietuvos</a:t>
            </a:r>
            <a:r>
              <a:rPr lang="en-US" sz="1800" dirty="0" smtClean="0">
                <a:solidFill>
                  <a:schemeClr val="accent6"/>
                </a:solidFill>
              </a:rPr>
              <a:t> </a:t>
            </a:r>
            <a:r>
              <a:rPr lang="en-US" sz="1800" dirty="0" err="1" smtClean="0">
                <a:solidFill>
                  <a:schemeClr val="accent6"/>
                </a:solidFill>
              </a:rPr>
              <a:t>erdvin</a:t>
            </a:r>
            <a:r>
              <a:rPr lang="lt-LT" sz="1800" dirty="0" smtClean="0">
                <a:solidFill>
                  <a:schemeClr val="accent6"/>
                </a:solidFill>
              </a:rPr>
              <a:t>ės informacijos portalas </a:t>
            </a:r>
            <a:r>
              <a:rPr lang="lt-LT" sz="1800" b="1" dirty="0" err="1" smtClean="0">
                <a:solidFill>
                  <a:schemeClr val="accent6"/>
                </a:solidFill>
              </a:rPr>
              <a:t>Geoportal.lt</a:t>
            </a:r>
            <a:r>
              <a:rPr lang="lt-LT" sz="1800" dirty="0" smtClean="0">
                <a:solidFill>
                  <a:schemeClr val="accent6"/>
                </a:solidFill>
              </a:rPr>
              <a:t>:</a:t>
            </a:r>
          </a:p>
          <a:p>
            <a:pPr marL="982663" lvl="1" indent="-171450">
              <a:buFont typeface="Arial" panose="020B0604020202020204" pitchFamily="34" charset="0"/>
              <a:buChar char="•"/>
            </a:pPr>
            <a:r>
              <a:rPr lang="lt-LT" sz="1400" dirty="0">
                <a:solidFill>
                  <a:schemeClr val="accent6"/>
                </a:solidFill>
              </a:rPr>
              <a:t>C</a:t>
            </a:r>
            <a:r>
              <a:rPr lang="lt-LT" sz="1400" dirty="0" smtClean="0">
                <a:solidFill>
                  <a:schemeClr val="accent6"/>
                </a:solidFill>
              </a:rPr>
              <a:t>entralizuotai teikiami duomenų naudotojams valstybės kadastrų, registrų tvarkytojų, valstybės ir savivaldybių institucijų bei kitų asmenų sukurti ir tvarkomi erdviniai duomenų rinkiniai ir jų metaduomenys.</a:t>
            </a:r>
          </a:p>
          <a:p>
            <a:pPr marL="457200" indent="-274638">
              <a:buFont typeface="Arial" panose="020B0604020202020204" pitchFamily="34" charset="0"/>
              <a:buChar char="•"/>
            </a:pPr>
            <a:r>
              <a:rPr lang="lt-LT" sz="1800" dirty="0" smtClean="0">
                <a:solidFill>
                  <a:schemeClr val="accent6"/>
                </a:solidFill>
              </a:rPr>
              <a:t>Sukurtas </a:t>
            </a:r>
            <a:r>
              <a:rPr lang="lt-LT" sz="1800" b="1" dirty="0" smtClean="0">
                <a:solidFill>
                  <a:schemeClr val="accent6"/>
                </a:solidFill>
              </a:rPr>
              <a:t>MIDAS</a:t>
            </a:r>
            <a:r>
              <a:rPr lang="lt-LT" sz="1800" dirty="0" smtClean="0">
                <a:solidFill>
                  <a:schemeClr val="accent6"/>
                </a:solidFill>
              </a:rPr>
              <a:t>:</a:t>
            </a:r>
          </a:p>
          <a:p>
            <a:pPr marL="982663" lvl="1" indent="-171450">
              <a:buFont typeface="Arial" panose="020B0604020202020204" pitchFamily="34" charset="0"/>
              <a:buChar char="•"/>
            </a:pPr>
            <a:r>
              <a:rPr lang="lt-LT" sz="1400" dirty="0" smtClean="0">
                <a:solidFill>
                  <a:schemeClr val="accent6"/>
                </a:solidFill>
              </a:rPr>
              <a:t>Sukurtas nacionalinis </a:t>
            </a:r>
            <a:r>
              <a:rPr lang="lt-LT" sz="1400" dirty="0">
                <a:solidFill>
                  <a:schemeClr val="accent6"/>
                </a:solidFill>
              </a:rPr>
              <a:t>mokslinių tyrimų duomenų </a:t>
            </a:r>
            <a:r>
              <a:rPr lang="lt-LT" sz="1400" dirty="0" smtClean="0">
                <a:solidFill>
                  <a:schemeClr val="accent6"/>
                </a:solidFill>
              </a:rPr>
              <a:t>skaitmeninis archyvas;</a:t>
            </a:r>
          </a:p>
          <a:p>
            <a:pPr marL="982663" lvl="1" indent="-171450">
              <a:buFont typeface="Arial" panose="020B0604020202020204" pitchFamily="34" charset="0"/>
              <a:buChar char="•"/>
            </a:pPr>
            <a:r>
              <a:rPr lang="lt-LT" sz="1400" dirty="0" smtClean="0">
                <a:solidFill>
                  <a:schemeClr val="accent6"/>
                </a:solidFill>
              </a:rPr>
              <a:t>Kaupiami </a:t>
            </a:r>
            <a:r>
              <a:rPr lang="lt-LT" sz="1400" dirty="0">
                <a:solidFill>
                  <a:schemeClr val="accent6"/>
                </a:solidFill>
              </a:rPr>
              <a:t>ir </a:t>
            </a:r>
            <a:r>
              <a:rPr lang="lt-LT" sz="1400" dirty="0" smtClean="0">
                <a:solidFill>
                  <a:schemeClr val="accent6"/>
                </a:solidFill>
              </a:rPr>
              <a:t>saugomi </a:t>
            </a:r>
            <a:r>
              <a:rPr lang="lt-LT" sz="1400" dirty="0">
                <a:solidFill>
                  <a:schemeClr val="accent6"/>
                </a:solidFill>
              </a:rPr>
              <a:t>biomedicinos, fizinių, humanitarinių, socialinių, žemės ūkio ir technologijos mokslų tyrimų </a:t>
            </a:r>
            <a:r>
              <a:rPr lang="lt-LT" sz="1400" dirty="0" smtClean="0">
                <a:solidFill>
                  <a:schemeClr val="accent6"/>
                </a:solidFill>
              </a:rPr>
              <a:t>empiriniai duomenys.</a:t>
            </a:r>
          </a:p>
          <a:p>
            <a:pPr marL="457200" indent="-274638">
              <a:buFont typeface="Arial" panose="020B0604020202020204" pitchFamily="34" charset="0"/>
              <a:buChar char="•"/>
            </a:pPr>
            <a:r>
              <a:rPr lang="lt-LT" sz="1800" dirty="0" smtClean="0">
                <a:solidFill>
                  <a:schemeClr val="accent6"/>
                </a:solidFill>
              </a:rPr>
              <a:t>Sukurti </a:t>
            </a:r>
            <a:r>
              <a:rPr lang="lt-LT" sz="1800" b="1" dirty="0" smtClean="0">
                <a:solidFill>
                  <a:schemeClr val="accent6"/>
                </a:solidFill>
              </a:rPr>
              <a:t>e. </a:t>
            </a:r>
            <a:r>
              <a:rPr lang="lt-LT" sz="1800" b="1" dirty="0">
                <a:solidFill>
                  <a:schemeClr val="accent6"/>
                </a:solidFill>
              </a:rPr>
              <a:t>mokslo </a:t>
            </a:r>
            <a:r>
              <a:rPr lang="lt-LT" sz="1800" b="1" dirty="0" smtClean="0">
                <a:solidFill>
                  <a:schemeClr val="accent6"/>
                </a:solidFill>
              </a:rPr>
              <a:t>vartai</a:t>
            </a:r>
            <a:r>
              <a:rPr lang="lt-LT" sz="1800" dirty="0" smtClean="0">
                <a:solidFill>
                  <a:schemeClr val="accent6"/>
                </a:solidFill>
              </a:rPr>
              <a:t>:</a:t>
            </a:r>
          </a:p>
          <a:p>
            <a:pPr marL="982663" lvl="1" indent="-171450">
              <a:buFont typeface="Arial" panose="020B0604020202020204" pitchFamily="34" charset="0"/>
              <a:buChar char="•"/>
            </a:pPr>
            <a:r>
              <a:rPr lang="lt-LT" sz="1400" dirty="0" smtClean="0">
                <a:solidFill>
                  <a:schemeClr val="accent6"/>
                </a:solidFill>
              </a:rPr>
              <a:t>Suteikia galimybę lengvai </a:t>
            </a:r>
            <a:r>
              <a:rPr lang="lt-LT" sz="1400" dirty="0">
                <a:solidFill>
                  <a:schemeClr val="accent6"/>
                </a:solidFill>
              </a:rPr>
              <a:t>ir patogiai gauti informaciją apie Lietuvoje teikiamas mokslinių tyrimų ir eksperimentinės plėtros (MTEP) paslaugas bei įgyvendinti mokslinių tyrimų </a:t>
            </a:r>
            <a:r>
              <a:rPr lang="lt-LT" sz="1400" dirty="0" smtClean="0">
                <a:solidFill>
                  <a:schemeClr val="accent6"/>
                </a:solidFill>
              </a:rPr>
              <a:t>projektus.</a:t>
            </a:r>
            <a:endParaRPr lang="lt-LT" sz="1400" dirty="0">
              <a:solidFill>
                <a:schemeClr val="accent6"/>
              </a:solidFill>
            </a:endParaRPr>
          </a:p>
          <a:p>
            <a:pPr marL="457200" indent="-274638">
              <a:buFont typeface="Arial" panose="020B0604020202020204" pitchFamily="34" charset="0"/>
              <a:buChar char="•"/>
            </a:pPr>
            <a:r>
              <a:rPr lang="lt-LT" sz="1800" dirty="0">
                <a:solidFill>
                  <a:schemeClr val="accent6"/>
                </a:solidFill>
              </a:rPr>
              <a:t>Įgyvendinti </a:t>
            </a:r>
            <a:r>
              <a:rPr lang="lt-LT" sz="1800" b="1" dirty="0">
                <a:solidFill>
                  <a:schemeClr val="accent6"/>
                </a:solidFill>
              </a:rPr>
              <a:t>IT saugumo sprendimai</a:t>
            </a:r>
            <a:r>
              <a:rPr lang="lt-LT" sz="1800" dirty="0">
                <a:solidFill>
                  <a:schemeClr val="accent6"/>
                </a:solidFill>
              </a:rPr>
              <a:t>, užtikrinantys aukščiausią svarbiausių </a:t>
            </a:r>
            <a:r>
              <a:rPr lang="lt-LT" sz="1800" dirty="0" smtClean="0">
                <a:solidFill>
                  <a:schemeClr val="accent6"/>
                </a:solidFill>
              </a:rPr>
              <a:t>pirmos </a:t>
            </a:r>
            <a:r>
              <a:rPr lang="lt-LT" sz="1800" dirty="0">
                <a:solidFill>
                  <a:schemeClr val="accent6"/>
                </a:solidFill>
              </a:rPr>
              <a:t>kategorijos valstybės informacinių saugumą.</a:t>
            </a:r>
          </a:p>
        </p:txBody>
      </p:sp>
      <p:pic>
        <p:nvPicPr>
          <p:cNvPr id="2" name="Paveikslėlis 1"/>
          <p:cNvPicPr>
            <a:picLocks noChangeAspect="1"/>
          </p:cNvPicPr>
          <p:nvPr/>
        </p:nvPicPr>
        <p:blipFill>
          <a:blip r:embed="rId3"/>
          <a:stretch>
            <a:fillRect/>
          </a:stretch>
        </p:blipFill>
        <p:spPr>
          <a:xfrm>
            <a:off x="5204295" y="6070871"/>
            <a:ext cx="1859554" cy="579205"/>
          </a:xfrm>
          <a:prstGeom prst="rect">
            <a:avLst/>
          </a:prstGeom>
        </p:spPr>
      </p:pic>
      <p:pic>
        <p:nvPicPr>
          <p:cNvPr id="6"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459" y="6094917"/>
            <a:ext cx="1286721" cy="555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aveikslėlis 4"/>
          <p:cNvPicPr>
            <a:picLocks noChangeAspect="1"/>
          </p:cNvPicPr>
          <p:nvPr/>
        </p:nvPicPr>
        <p:blipFill>
          <a:blip r:embed="rId5"/>
          <a:stretch>
            <a:fillRect/>
          </a:stretch>
        </p:blipFill>
        <p:spPr>
          <a:xfrm>
            <a:off x="2910537" y="6070872"/>
            <a:ext cx="2137791" cy="579205"/>
          </a:xfrm>
          <a:prstGeom prst="rect">
            <a:avLst/>
          </a:prstGeom>
        </p:spPr>
      </p:pic>
      <p:pic>
        <p:nvPicPr>
          <p:cNvPr id="7" name="Paveikslėlis 6"/>
          <p:cNvPicPr>
            <a:picLocks noChangeAspect="1"/>
          </p:cNvPicPr>
          <p:nvPr/>
        </p:nvPicPr>
        <p:blipFill>
          <a:blip r:embed="rId6"/>
          <a:stretch>
            <a:fillRect/>
          </a:stretch>
        </p:blipFill>
        <p:spPr>
          <a:xfrm>
            <a:off x="1732147" y="6070873"/>
            <a:ext cx="1022423" cy="579205"/>
          </a:xfrm>
          <a:prstGeom prst="rect">
            <a:avLst/>
          </a:prstGeom>
        </p:spPr>
      </p:pic>
      <p:pic>
        <p:nvPicPr>
          <p:cNvPr id="4" name="Paveikslėlis 3"/>
          <p:cNvPicPr>
            <a:picLocks noChangeAspect="1"/>
          </p:cNvPicPr>
          <p:nvPr/>
        </p:nvPicPr>
        <p:blipFill>
          <a:blip r:embed="rId7"/>
          <a:stretch>
            <a:fillRect/>
          </a:stretch>
        </p:blipFill>
        <p:spPr>
          <a:xfrm>
            <a:off x="7219816" y="6070871"/>
            <a:ext cx="1597149" cy="567263"/>
          </a:xfrm>
          <a:prstGeom prst="rect">
            <a:avLst/>
          </a:prstGeom>
        </p:spPr>
      </p:pic>
    </p:spTree>
    <p:extLst>
      <p:ext uri="{BB962C8B-B14F-4D97-AF65-F5344CB8AC3E}">
        <p14:creationId xmlns:p14="http://schemas.microsoft.com/office/powerpoint/2010/main" val="2575205996"/>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8422</TotalTime>
  <Words>2406</Words>
  <Application>Microsoft Office PowerPoint</Application>
  <PresentationFormat>Demonstracija ekrane (4:3)</PresentationFormat>
  <Paragraphs>187</Paragraphs>
  <Slides>14</Slides>
  <Notes>12</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14</vt:i4>
      </vt:variant>
    </vt:vector>
  </HeadingPairs>
  <TitlesOfParts>
    <vt:vector size="19" baseType="lpstr">
      <vt:lpstr>Arial</vt:lpstr>
      <vt:lpstr>Calibri</vt:lpstr>
      <vt:lpstr>Times New Roman</vt:lpstr>
      <vt:lpstr>Wingdings</vt:lpstr>
      <vt:lpstr>Default Design</vt:lpstr>
      <vt:lpstr>ES 2007-2013 m. struktūrinės paramos Lietuvos informacinės visuomenės plėtrai rezultatai</vt:lpstr>
      <vt:lpstr>Svarbiausi IVV prioriteto rezultatai</vt:lpstr>
      <vt:lpstr>E. Valdžia (1)</vt:lpstr>
      <vt:lpstr>E. Valdžia (2)</vt:lpstr>
      <vt:lpstr>E. demokratija</vt:lpstr>
      <vt:lpstr>Intelektualios valdymo sistemos</vt:lpstr>
      <vt:lpstr>E. sveikata</vt:lpstr>
      <vt:lpstr>Lietuvos kultūra ir lietuvių kalba</vt:lpstr>
      <vt:lpstr>IRT infrastruktūra ir kt. pažangūs sprendimai</vt:lpstr>
      <vt:lpstr>„PowerPoint“ pateiktis</vt:lpstr>
      <vt:lpstr>Lietuva 2007-2015 metais:  šiek tiek statistikos (1)</vt:lpstr>
      <vt:lpstr>Lietuva 2007-2015 metais:  šiek tiek statistikos (2)</vt:lpstr>
      <vt:lpstr>„PowerPoint“ pateiktis</vt:lpstr>
      <vt:lpstr>„PowerPoint“ pateiktis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Irma</dc:creator>
  <cp:lastModifiedBy>Ramūnas Čepaitis</cp:lastModifiedBy>
  <cp:revision>1101</cp:revision>
  <cp:lastPrinted>2014-01-06T10:02:48Z</cp:lastPrinted>
  <dcterms:created xsi:type="dcterms:W3CDTF">2010-07-29T07:09:24Z</dcterms:created>
  <dcterms:modified xsi:type="dcterms:W3CDTF">2015-10-14T06:18:28Z</dcterms:modified>
</cp:coreProperties>
</file>